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62" r:id="rId4"/>
    <p:sldId id="260" r:id="rId5"/>
    <p:sldId id="266" r:id="rId6"/>
    <p:sldId id="269" r:id="rId7"/>
    <p:sldId id="281" r:id="rId8"/>
    <p:sldId id="280" r:id="rId9"/>
    <p:sldId id="258" r:id="rId10"/>
    <p:sldId id="259" r:id="rId11"/>
    <p:sldId id="261" r:id="rId12"/>
    <p:sldId id="263" r:id="rId13"/>
    <p:sldId id="264" r:id="rId14"/>
    <p:sldId id="265" r:id="rId15"/>
    <p:sldId id="267" r:id="rId16"/>
    <p:sldId id="268"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operators" TargetMode="External"/><Relationship Id="rId3" Type="http://schemas.openxmlformats.org/officeDocument/2006/relationships/image" Target="../media/image2.png"/><Relationship Id="rId7" Type="http://schemas.openxmlformats.org/officeDocument/2006/relationships/hyperlink" Target="https://learn.javascript.ru/number#netochnye-vychisleniya" TargetMode="External"/><Relationship Id="rId12" Type="http://schemas.openxmlformats.org/officeDocument/2006/relationships/hyperlink" Target="https://developer.mozilla.org/ru/docs/Web/JavaScript/Reference/Statements/switch"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types" TargetMode="External"/><Relationship Id="rId11" Type="http://schemas.openxmlformats.org/officeDocument/2006/relationships/hyperlink" Target="https://learn.javascript.ru/ifelse#instruktsiya-if" TargetMode="External"/><Relationship Id="rId5" Type="http://schemas.openxmlformats.org/officeDocument/2006/relationships/image" Target="../media/image4.png"/><Relationship Id="rId10" Type="http://schemas.openxmlformats.org/officeDocument/2006/relationships/hyperlink" Target="https://learn.javascript.ru/ifelse#uslovnyy-operator" TargetMode="External"/><Relationship Id="rId4" Type="http://schemas.openxmlformats.org/officeDocument/2006/relationships/image" Target="../media/image3.png"/><Relationship Id="rId9" Type="http://schemas.openxmlformats.org/officeDocument/2006/relationships/hyperlink" Target="https://meliorem.ru/frontend/javascript/operatory-v-javascript/#New_operato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arn.javascript.ru/types#obekty-i-simvoly" TargetMode="External"/><Relationship Id="rId3" Type="http://schemas.openxmlformats.org/officeDocument/2006/relationships/image" Target="../media/image5.png"/><Relationship Id="rId7" Type="http://schemas.openxmlformats.org/officeDocument/2006/relationships/hyperlink" Target="https://learn.javascript.ru/symbo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learn.javascript.ru/bigint" TargetMode="External"/><Relationship Id="rId5" Type="http://schemas.openxmlformats.org/officeDocument/2006/relationships/hyperlink" Target="https://learn.javascript.ru/number" TargetMode="External"/><Relationship Id="rId10" Type="http://schemas.openxmlformats.org/officeDocument/2006/relationships/image" Target="../media/image6.png"/><Relationship Id="rId4" Type="http://schemas.openxmlformats.org/officeDocument/2006/relationships/hyperlink" Target="https://learn.javascript.ru/string" TargetMode="External"/><Relationship Id="rId9" Type="http://schemas.openxmlformats.org/officeDocument/2006/relationships/hyperlink" Target="https://learn.javascript.ru/typ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hyperlink" Target="https://developer.mozilla.org/ru/docs/Web/JavaScript/Reference/Operators/delete" TargetMode="External"/><Relationship Id="rId13" Type="http://schemas.openxmlformats.org/officeDocument/2006/relationships/hyperlink" Target="https://developer.mozilla.org/ru/docs/Web/JavaScript/Reference/Operators/Property_Accessors" TargetMode="External"/><Relationship Id="rId3" Type="http://schemas.openxmlformats.org/officeDocument/2006/relationships/image" Target="../media/image9.png"/><Relationship Id="rId7" Type="http://schemas.openxmlformats.org/officeDocument/2006/relationships/hyperlink" Target="https://developer.mozilla.org/ru/docs/Web/JavaScript/Reference/Operators" TargetMode="External"/><Relationship Id="rId12" Type="http://schemas.openxmlformats.org/officeDocument/2006/relationships/hyperlink" Target="https://learn.javascript.ru/nullish-coalescing-opera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earn.javascript.ru/operators" TargetMode="External"/><Relationship Id="rId11" Type="http://schemas.openxmlformats.org/officeDocument/2006/relationships/hyperlink" Target="https://learn.javascript.ru/logical-operators" TargetMode="External"/><Relationship Id="rId5" Type="http://schemas.openxmlformats.org/officeDocument/2006/relationships/hyperlink" Target="https://learn.javascript.ru/operators#terminy-unarnyy-binarnyy-operand" TargetMode="External"/><Relationship Id="rId15" Type="http://schemas.openxmlformats.org/officeDocument/2006/relationships/hyperlink" Target="https://developer.mozilla.org/ru/docs/Web/JavaScript/Reference/Operators/new" TargetMode="External"/><Relationship Id="rId10" Type="http://schemas.openxmlformats.org/officeDocument/2006/relationships/hyperlink" Target="https://developer.mozilla.org/ru/docs/Web/JavaScript/Reference/Operators/instanceof" TargetMode="External"/><Relationship Id="rId4" Type="http://schemas.openxmlformats.org/officeDocument/2006/relationships/image" Target="../media/image10.png"/><Relationship Id="rId9" Type="http://schemas.openxmlformats.org/officeDocument/2006/relationships/hyperlink" Target="https://developer.mozilla.org/ru/docs/Web/JavaScript/Reference/Operators/typeof" TargetMode="External"/><Relationship Id="rId14" Type="http://schemas.openxmlformats.org/officeDocument/2006/relationships/hyperlink" Target="https://developer.mozilla.org/ru/docs/Web/JavaScript/Reference/Operators/Comma_Operator"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mozilla.org/ru/docs/Web/JavaScript/Reference/Statements/switch" TargetMode="External"/><Relationship Id="rId3" Type="http://schemas.openxmlformats.org/officeDocument/2006/relationships/image" Target="../media/image11.png"/><Relationship Id="rId7" Type="http://schemas.openxmlformats.org/officeDocument/2006/relationships/hyperlink" Target="https://learn.javascript.ru/ifelse#instruktsiya-i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earn.javascript.ru/ifelse#uslovnyy-operator" TargetMode="Externa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trike="noStrike" spc="-1" dirty="0">
                <a:solidFill>
                  <a:srgbClr val="91CFB8"/>
                </a:solidFill>
                <a:latin typeface="Arial"/>
                <a:ea typeface="Playfair Display"/>
              </a:rPr>
              <a:t>28</a:t>
            </a:r>
            <a:endParaRPr lang="ru-RU" sz="3600" b="0" strike="noStrike" spc="-1" dirty="0">
              <a:latin typeface="Arial"/>
            </a:endParaRPr>
          </a:p>
        </p:txBody>
      </p:sp>
      <p:sp>
        <p:nvSpPr>
          <p:cNvPr id="11" name="TextBox 10">
            <a:extLst>
              <a:ext uri="{FF2B5EF4-FFF2-40B4-BE49-F238E27FC236}">
                <a16:creationId xmlns:a16="http://schemas.microsoft.com/office/drawing/2014/main" id="{24AD8B6B-A989-49D0-8D1F-88B20D9467DC}"/>
              </a:ext>
            </a:extLst>
          </p:cNvPr>
          <p:cNvSpPr txBox="1"/>
          <p:nvPr/>
        </p:nvSpPr>
        <p:spPr>
          <a:xfrm>
            <a:off x="205997" y="1509642"/>
            <a:ext cx="5761714" cy="1200329"/>
          </a:xfrm>
          <a:prstGeom prst="rect">
            <a:avLst/>
          </a:prstGeom>
          <a:noFill/>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F1B828"/>
                </a:solidFill>
                <a:latin typeface="+mj-lt"/>
                <a:ea typeface="Playfair Display"/>
                <a:cs typeface="Playfair Display"/>
                <a:sym typeface="Playfair Display"/>
              </a:rPr>
              <a:t>Типы данных </a:t>
            </a:r>
          </a:p>
          <a:p>
            <a:pPr marL="0" marR="0" lvl="0" indent="0" algn="l" rtl="0">
              <a:lnSpc>
                <a:spcPct val="90000"/>
              </a:lnSpc>
              <a:spcBef>
                <a:spcPts val="0"/>
              </a:spcBef>
              <a:spcAft>
                <a:spcPts val="0"/>
              </a:spcAft>
              <a:buClr>
                <a:schemeClr val="dk1"/>
              </a:buClr>
              <a:buSzPts val="4400"/>
              <a:buFont typeface="Calibri"/>
              <a:buNone/>
            </a:pPr>
            <a:r>
              <a:rPr lang="ru-RU" sz="4000" b="1" dirty="0">
                <a:solidFill>
                  <a:srgbClr val="F1B828"/>
                </a:solidFill>
                <a:latin typeface="+mj-lt"/>
                <a:ea typeface="Playfair Display"/>
                <a:cs typeface="Playfair Display"/>
                <a:sym typeface="Playfair Display"/>
              </a:rPr>
              <a:t>        и операторы</a:t>
            </a:r>
            <a:endParaRPr lang="en-GB" sz="4000" b="1" i="0" u="none" strike="noStrike" cap="none" dirty="0">
              <a:solidFill>
                <a:srgbClr val="F1B828"/>
              </a:solidFill>
              <a:latin typeface="+mj-lt"/>
              <a:ea typeface="Playfair Display"/>
              <a:cs typeface="Playfair Display"/>
              <a:sym typeface="Playfair Display"/>
            </a:endParaRPr>
          </a:p>
        </p:txBody>
      </p:sp>
      <p:sp>
        <p:nvSpPr>
          <p:cNvPr id="13" name="TextBox 12">
            <a:extLst>
              <a:ext uri="{FF2B5EF4-FFF2-40B4-BE49-F238E27FC236}">
                <a16:creationId xmlns:a16="http://schemas.microsoft.com/office/drawing/2014/main" id="{4722022B-2BFC-45AA-8565-FC375DCA1836}"/>
              </a:ext>
            </a:extLst>
          </p:cNvPr>
          <p:cNvSpPr txBox="1"/>
          <p:nvPr/>
        </p:nvSpPr>
        <p:spPr>
          <a:xfrm>
            <a:off x="205997" y="3576512"/>
            <a:ext cx="6378953" cy="1874872"/>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chemeClr val="tx1">
                    <a:lumMod val="65000"/>
                    <a:lumOff val="35000"/>
                  </a:schemeClr>
                </a:solidFill>
                <a:latin typeface="+mn-lt"/>
                <a:ea typeface="Rubik"/>
                <a:cs typeface="Rubik"/>
                <a:sym typeface="Rubik"/>
              </a:rPr>
              <a:t>Lesson plan:</a:t>
            </a:r>
            <a:endParaRPr lang="ru-RU" sz="1800" dirty="0">
              <a:solidFill>
                <a:schemeClr val="tx1">
                  <a:lumMod val="65000"/>
                  <a:lumOff val="35000"/>
                </a:schemeClr>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rPr>
              <a:t>Какие бывают </a:t>
            </a:r>
            <a:r>
              <a:rPr lang="ru-RU" sz="1600" dirty="0">
                <a:solidFill>
                  <a:srgbClr val="595959"/>
                </a:solidFill>
                <a:latin typeface="+mn-lt"/>
                <a:ea typeface="Rubik"/>
                <a:cs typeface="Rubik"/>
                <a:sym typeface="Rubik"/>
                <a:hlinkClick r:id="rId6"/>
              </a:rPr>
              <a:t>типы данных</a:t>
            </a:r>
            <a:endParaRPr lang="ru-RU" sz="1600" dirty="0">
              <a:solidFill>
                <a:srgbClr val="595959"/>
              </a:solidFill>
              <a:latin typeface="+mn-lt"/>
              <a:ea typeface="Rubik"/>
              <a:cs typeface="Rubik"/>
              <a:sym typeface="Rubik"/>
            </a:endParaRPr>
          </a:p>
          <a:p>
            <a:pPr marL="342900" indent="-342900">
              <a:lnSpc>
                <a:spcPct val="120000"/>
              </a:lnSpc>
              <a:buSzPts val="2000"/>
              <a:buFont typeface="+mj-lt"/>
              <a:buAutoNum type="arabicPeriod"/>
            </a:pP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Преобразование типов</a:t>
            </a: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 или </a:t>
            </a: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Не явное приведение типов</a:t>
            </a:r>
            <a:r>
              <a:rPr lang="en-US" sz="1600" dirty="0">
                <a:solidFill>
                  <a:srgbClr val="595959"/>
                </a:solidFill>
                <a:latin typeface="+mn-lt"/>
                <a:ea typeface="Rubik"/>
                <a:cs typeface="Rubik"/>
                <a:sym typeface="Rubik"/>
              </a:rPr>
              <a:t>”</a:t>
            </a:r>
            <a:endParaRPr lang="ru-RU" sz="1600" dirty="0">
              <a:solidFill>
                <a:srgbClr val="595959"/>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rPr>
              <a:t>Проблема </a:t>
            </a:r>
            <a:r>
              <a:rPr lang="ru-RU" sz="1600" dirty="0">
                <a:solidFill>
                  <a:srgbClr val="595959"/>
                </a:solidFill>
                <a:latin typeface="+mn-lt"/>
                <a:ea typeface="Rubik"/>
                <a:cs typeface="Rubik"/>
                <a:sym typeface="Rubik"/>
                <a:hlinkClick r:id="rId7"/>
              </a:rPr>
              <a:t>точности вычисления</a:t>
            </a:r>
            <a:endParaRPr lang="ru-RU" sz="1600" dirty="0">
              <a:solidFill>
                <a:srgbClr val="595959"/>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hlinkClick r:id="rId8"/>
              </a:rPr>
              <a:t>Операторы</a:t>
            </a:r>
            <a:r>
              <a:rPr lang="ru-RU" sz="1600" dirty="0">
                <a:solidFill>
                  <a:srgbClr val="595959"/>
                </a:solidFill>
                <a:latin typeface="+mn-lt"/>
                <a:ea typeface="Rubik"/>
                <a:cs typeface="Rubik"/>
                <a:sym typeface="Rubik"/>
              </a:rPr>
              <a:t> (</a:t>
            </a:r>
            <a:r>
              <a:rPr lang="ru-RU" sz="1600" dirty="0">
                <a:solidFill>
                  <a:srgbClr val="595959"/>
                </a:solidFill>
                <a:latin typeface="+mn-lt"/>
                <a:ea typeface="Rubik"/>
                <a:cs typeface="Rubik"/>
                <a:sym typeface="Rubik"/>
                <a:hlinkClick r:id="rId9"/>
              </a:rPr>
              <a:t>+</a:t>
            </a:r>
            <a:r>
              <a:rPr lang="ru-RU" sz="1600" dirty="0">
                <a:solidFill>
                  <a:srgbClr val="595959"/>
                </a:solidFill>
                <a:latin typeface="+mn-lt"/>
                <a:ea typeface="Rubik"/>
                <a:cs typeface="Rubik"/>
                <a:sym typeface="Rubik"/>
              </a:rPr>
              <a:t>)</a:t>
            </a:r>
            <a:endParaRPr lang="en-US" sz="1600" dirty="0">
              <a:solidFill>
                <a:srgbClr val="595959"/>
              </a:solidFill>
              <a:latin typeface="+mn-lt"/>
              <a:ea typeface="Rubik"/>
              <a:cs typeface="Rubik"/>
              <a:sym typeface="Rubik"/>
            </a:endParaRPr>
          </a:p>
          <a:p>
            <a:pPr marL="342900" indent="-342900">
              <a:lnSpc>
                <a:spcPct val="120000"/>
              </a:lnSpc>
              <a:buSzPts val="2000"/>
              <a:buFont typeface="+mj-lt"/>
              <a:buAutoNum type="arabicPeriod"/>
            </a:pPr>
            <a:r>
              <a:rPr lang="ru-RU" sz="1600" dirty="0">
                <a:solidFill>
                  <a:schemeClr val="tx1">
                    <a:lumMod val="65000"/>
                    <a:lumOff val="35000"/>
                  </a:schemeClr>
                </a:solidFill>
                <a:effectLst/>
                <a:latin typeface="+mn-lt"/>
              </a:rPr>
              <a:t>Условное </a:t>
            </a:r>
            <a:r>
              <a:rPr lang="ru-RU" sz="1600" dirty="0">
                <a:solidFill>
                  <a:schemeClr val="tx1">
                    <a:lumMod val="65000"/>
                    <a:lumOff val="35000"/>
                  </a:schemeClr>
                </a:solidFill>
                <a:latin typeface="+mn-lt"/>
              </a:rPr>
              <a:t>в</a:t>
            </a:r>
            <a:r>
              <a:rPr lang="ru-RU" sz="1600" dirty="0">
                <a:solidFill>
                  <a:schemeClr val="tx1">
                    <a:lumMod val="65000"/>
                    <a:lumOff val="35000"/>
                  </a:schemeClr>
                </a:solidFill>
                <a:effectLst/>
                <a:latin typeface="+mn-lt"/>
              </a:rPr>
              <a:t>етвление: </a:t>
            </a:r>
            <a:r>
              <a:rPr lang="en-US" sz="1600" dirty="0">
                <a:solidFill>
                  <a:schemeClr val="tx1">
                    <a:lumMod val="65000"/>
                    <a:lumOff val="35000"/>
                  </a:schemeClr>
                </a:solidFill>
                <a:effectLst/>
                <a:latin typeface="+mn-lt"/>
                <a:hlinkClick r:id="rId10"/>
              </a:rPr>
              <a:t>?</a:t>
            </a:r>
            <a:r>
              <a:rPr lang="ru-RU" sz="1600" dirty="0">
                <a:solidFill>
                  <a:schemeClr val="tx1">
                    <a:lumMod val="65000"/>
                    <a:lumOff val="35000"/>
                  </a:schemeClr>
                </a:solidFill>
                <a:latin typeface="+mn-lt"/>
              </a:rPr>
              <a:t>, </a:t>
            </a:r>
            <a:r>
              <a:rPr lang="en-US" sz="1600" dirty="0">
                <a:solidFill>
                  <a:schemeClr val="tx1">
                    <a:lumMod val="65000"/>
                    <a:lumOff val="35000"/>
                  </a:schemeClr>
                </a:solidFill>
                <a:effectLst/>
                <a:latin typeface="+mn-lt"/>
                <a:hlinkClick r:id="rId11"/>
              </a:rPr>
              <a:t>if</a:t>
            </a:r>
            <a:r>
              <a:rPr lang="ru-RU" sz="1600" dirty="0">
                <a:solidFill>
                  <a:schemeClr val="tx1">
                    <a:lumMod val="65000"/>
                    <a:lumOff val="35000"/>
                  </a:schemeClr>
                </a:solidFill>
                <a:effectLst/>
                <a:latin typeface="+mn-lt"/>
              </a:rPr>
              <a:t>, </a:t>
            </a:r>
            <a:r>
              <a:rPr lang="en-US" sz="1600" i="0" dirty="0">
                <a:solidFill>
                  <a:schemeClr val="tx1">
                    <a:lumMod val="65000"/>
                    <a:lumOff val="35000"/>
                  </a:schemeClr>
                </a:solidFill>
                <a:effectLst/>
                <a:latin typeface="+mn-lt"/>
                <a:hlinkClick r:id="rId12"/>
              </a:rPr>
              <a:t>switch</a:t>
            </a:r>
            <a:endParaRPr lang="en-US" sz="1600" dirty="0">
              <a:solidFill>
                <a:schemeClr val="tx1">
                  <a:lumMod val="65000"/>
                  <a:lumOff val="35000"/>
                </a:schemeClr>
              </a:solidFill>
              <a:effectLst/>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0" y="2537346"/>
            <a:ext cx="11112500"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
        <p:nvSpPr>
          <p:cNvPr id="8" name="TextBox 7">
            <a:extLst>
              <a:ext uri="{FF2B5EF4-FFF2-40B4-BE49-F238E27FC236}">
                <a16:creationId xmlns:a16="http://schemas.microsoft.com/office/drawing/2014/main" id="{C2352856-8868-4CD2-B0FC-BDD0B2B3FD1E}"/>
              </a:ext>
            </a:extLst>
          </p:cNvPr>
          <p:cNvSpPr txBox="1"/>
          <p:nvPr/>
        </p:nvSpPr>
        <p:spPr>
          <a:xfrm>
            <a:off x="155848" y="2668804"/>
            <a:ext cx="10273480" cy="3416833"/>
          </a:xfrm>
          <a:prstGeom prst="rect">
            <a:avLst/>
          </a:prstGeom>
          <a:noFill/>
        </p:spPr>
        <p:txBody>
          <a:bodyPr wrap="square">
            <a:spAutoFit/>
          </a:bodyPr>
          <a:lstStyle/>
          <a:p>
            <a:pPr marL="393700" indent="-342900">
              <a:lnSpc>
                <a:spcPct val="150000"/>
              </a:lnSpc>
              <a:buFont typeface="+mj-lt"/>
              <a:buAutoNum type="arabicPeriod"/>
            </a:pPr>
            <a:r>
              <a:rPr lang="en-US" sz="1600" dirty="0">
                <a:solidFill>
                  <a:schemeClr val="tx1"/>
                </a:solidFill>
                <a:latin typeface="+mn-lt"/>
                <a:hlinkClick r:id="rId4"/>
              </a:rPr>
              <a:t>String</a:t>
            </a:r>
            <a:r>
              <a:rPr lang="en-US" sz="1600" dirty="0">
                <a:solidFill>
                  <a:schemeClr val="tx1"/>
                </a:solidFill>
                <a:latin typeface="+mn-lt"/>
              </a:rPr>
              <a:t> </a:t>
            </a:r>
            <a:r>
              <a:rPr lang="ru-RU" sz="1600" dirty="0">
                <a:solidFill>
                  <a:schemeClr val="tx1"/>
                </a:solidFill>
                <a:latin typeface="+mn-lt"/>
              </a:rPr>
              <a:t>= </a:t>
            </a:r>
            <a:r>
              <a:rPr lang="en-US" sz="1800" b="1" dirty="0">
                <a:solidFill>
                  <a:srgbClr val="C00000"/>
                </a:solidFill>
                <a:latin typeface="+mn-lt"/>
              </a:rPr>
              <a:t>“</a:t>
            </a:r>
            <a:r>
              <a:rPr lang="en-US" sz="1600" dirty="0">
                <a:solidFill>
                  <a:schemeClr val="accent6"/>
                </a:solidFill>
                <a:latin typeface="+mn-lt"/>
              </a:rPr>
              <a:t>text</a:t>
            </a:r>
            <a:r>
              <a:rPr lang="en-US" sz="1800" b="1" dirty="0">
                <a:solidFill>
                  <a:srgbClr val="C00000"/>
                </a:solidFill>
                <a:latin typeface="+mn-lt"/>
              </a:rPr>
              <a:t>”</a:t>
            </a:r>
            <a:r>
              <a:rPr lang="en-US" sz="1600" dirty="0">
                <a:solidFill>
                  <a:schemeClr val="tx1"/>
                </a:solidFill>
                <a:latin typeface="+mn-lt"/>
              </a:rPr>
              <a:t>, </a:t>
            </a:r>
            <a:r>
              <a:rPr lang="en-US" sz="1800" b="1" dirty="0">
                <a:solidFill>
                  <a:srgbClr val="C00000"/>
                </a:solidFill>
                <a:latin typeface="+mn-lt"/>
              </a:rPr>
              <a:t>‘</a:t>
            </a:r>
            <a:r>
              <a:rPr lang="en-US" sz="1600" dirty="0">
                <a:solidFill>
                  <a:schemeClr val="accent6"/>
                </a:solidFill>
                <a:latin typeface="+mn-lt"/>
              </a:rPr>
              <a:t>text</a:t>
            </a:r>
            <a:r>
              <a:rPr lang="en-US" sz="1800" b="1" dirty="0">
                <a:solidFill>
                  <a:srgbClr val="C00000"/>
                </a:solidFill>
                <a:latin typeface="+mn-lt"/>
              </a:rPr>
              <a:t>’</a:t>
            </a:r>
            <a:r>
              <a:rPr lang="en-US" sz="1600" dirty="0">
                <a:solidFill>
                  <a:schemeClr val="tx1"/>
                </a:solidFill>
                <a:latin typeface="+mn-lt"/>
              </a:rPr>
              <a:t>, </a:t>
            </a:r>
            <a:r>
              <a:rPr lang="en-US" sz="1800" dirty="0">
                <a:solidFill>
                  <a:srgbClr val="C00000"/>
                </a:solidFill>
                <a:latin typeface="+mn-lt"/>
              </a:rPr>
              <a:t>`</a:t>
            </a:r>
            <a:r>
              <a:rPr lang="ru-RU" sz="1600" dirty="0">
                <a:solidFill>
                  <a:schemeClr val="accent6"/>
                </a:solidFill>
                <a:latin typeface="+mn-lt"/>
              </a:rPr>
              <a:t>интерполяция</a:t>
            </a:r>
            <a:r>
              <a:rPr lang="en-US" sz="1600" dirty="0">
                <a:solidFill>
                  <a:schemeClr val="tx1"/>
                </a:solidFill>
                <a:latin typeface="+mn-lt"/>
              </a:rPr>
              <a:t> </a:t>
            </a:r>
            <a:r>
              <a:rPr lang="en-US" sz="1600" dirty="0">
                <a:solidFill>
                  <a:srgbClr val="FF0000"/>
                </a:solidFill>
                <a:latin typeface="+mn-lt"/>
              </a:rPr>
              <a:t>${</a:t>
            </a:r>
            <a:r>
              <a:rPr lang="en-US" sz="1600" dirty="0">
                <a:solidFill>
                  <a:srgbClr val="7030A0"/>
                </a:solidFill>
                <a:latin typeface="+mn-lt"/>
              </a:rPr>
              <a:t>var</a:t>
            </a:r>
            <a:r>
              <a:rPr lang="en-US" sz="1600" dirty="0">
                <a:solidFill>
                  <a:srgbClr val="FF0000"/>
                </a:solidFill>
                <a:latin typeface="+mn-lt"/>
              </a:rPr>
              <a:t>}</a:t>
            </a:r>
            <a:r>
              <a:rPr lang="en-US" sz="1800" b="1" dirty="0">
                <a:solidFill>
                  <a:srgbClr val="C00000"/>
                </a:solidFill>
                <a:latin typeface="+mn-lt"/>
              </a:rPr>
              <a:t>`</a:t>
            </a:r>
            <a:r>
              <a:rPr lang="ru-RU" sz="1600" dirty="0">
                <a:solidFill>
                  <a:schemeClr val="tx1"/>
                </a:solidFill>
                <a:latin typeface="+mn-lt"/>
              </a:rPr>
              <a:t>.</a:t>
            </a:r>
          </a:p>
          <a:p>
            <a:pPr marL="393700" indent="-342900">
              <a:lnSpc>
                <a:spcPct val="300000"/>
              </a:lnSpc>
              <a:buFont typeface="+mj-lt"/>
              <a:buAutoNum type="arabicPeriod"/>
            </a:pPr>
            <a:r>
              <a:rPr lang="en-US" sz="1600" dirty="0">
                <a:solidFill>
                  <a:schemeClr val="tx1"/>
                </a:solidFill>
                <a:latin typeface="+mn-lt"/>
                <a:hlinkClick r:id="rId5"/>
              </a:rPr>
              <a:t>Number</a:t>
            </a:r>
            <a:r>
              <a:rPr lang="en-US" sz="1600" dirty="0">
                <a:solidFill>
                  <a:schemeClr val="tx1"/>
                </a:solidFill>
                <a:latin typeface="+mn-lt"/>
              </a:rPr>
              <a:t> = </a:t>
            </a:r>
            <a:r>
              <a:rPr lang="en-US" sz="1600" dirty="0">
                <a:solidFill>
                  <a:srgbClr val="C00000"/>
                </a:solidFill>
                <a:latin typeface="+mn-lt"/>
              </a:rPr>
              <a:t>0</a:t>
            </a:r>
            <a:r>
              <a:rPr lang="en-US" sz="1600" dirty="0">
                <a:solidFill>
                  <a:schemeClr val="tx1"/>
                </a:solidFill>
                <a:latin typeface="+mn-lt"/>
              </a:rPr>
              <a:t>; </a:t>
            </a:r>
            <a:r>
              <a:rPr lang="en-US" sz="1600" dirty="0">
                <a:solidFill>
                  <a:srgbClr val="C00000"/>
                </a:solidFill>
                <a:latin typeface="+mn-lt"/>
              </a:rPr>
              <a:t>1</a:t>
            </a:r>
            <a:r>
              <a:rPr lang="en-US" sz="1600" dirty="0">
                <a:solidFill>
                  <a:schemeClr val="tx1"/>
                </a:solidFill>
                <a:latin typeface="+mn-lt"/>
              </a:rPr>
              <a:t>; </a:t>
            </a:r>
            <a:r>
              <a:rPr lang="en-US" sz="1600" dirty="0">
                <a:solidFill>
                  <a:srgbClr val="C00000"/>
                </a:solidFill>
                <a:latin typeface="+mn-lt"/>
              </a:rPr>
              <a:t>0.1</a:t>
            </a:r>
            <a:r>
              <a:rPr lang="en-US" sz="1600" dirty="0">
                <a:solidFill>
                  <a:schemeClr val="tx1"/>
                </a:solidFill>
                <a:latin typeface="+mn-lt"/>
              </a:rPr>
              <a:t>; </a:t>
            </a:r>
            <a:r>
              <a:rPr lang="en-US" sz="1600" dirty="0">
                <a:solidFill>
                  <a:srgbClr val="C00000"/>
                </a:solidFill>
                <a:latin typeface="+mn-lt"/>
              </a:rPr>
              <a:t>0.8</a:t>
            </a:r>
            <a:r>
              <a:rPr lang="en-US" sz="1600" dirty="0">
                <a:solidFill>
                  <a:schemeClr val="tx1"/>
                </a:solidFill>
                <a:latin typeface="+mn-lt"/>
              </a:rPr>
              <a:t>;</a:t>
            </a:r>
          </a:p>
          <a:p>
            <a:pPr marL="393700" indent="-342900">
              <a:lnSpc>
                <a:spcPct val="150000"/>
              </a:lnSpc>
              <a:buFont typeface="+mj-lt"/>
              <a:buAutoNum type="arabicPeriod"/>
            </a:pPr>
            <a:r>
              <a:rPr lang="en-US" sz="1600" dirty="0">
                <a:solidFill>
                  <a:schemeClr val="tx1"/>
                </a:solidFill>
                <a:latin typeface="+mn-lt"/>
                <a:hlinkClick r:id="rId6"/>
              </a:rPr>
              <a:t>BigInt</a:t>
            </a:r>
            <a:r>
              <a:rPr lang="ru-RU" sz="1600" dirty="0">
                <a:solidFill>
                  <a:schemeClr val="tx1"/>
                </a:solidFill>
                <a:latin typeface="+mn-lt"/>
              </a:rPr>
              <a:t>(2</a:t>
            </a:r>
            <a:r>
              <a:rPr lang="ru-RU" sz="1600" baseline="30000" dirty="0">
                <a:solidFill>
                  <a:schemeClr val="tx1"/>
                </a:solidFill>
                <a:latin typeface="+mn-lt"/>
              </a:rPr>
              <a:t>53</a:t>
            </a:r>
            <a:r>
              <a:rPr lang="ru-RU" sz="1600" dirty="0">
                <a:solidFill>
                  <a:schemeClr val="tx1"/>
                </a:solidFill>
                <a:latin typeface="+mn-lt"/>
              </a:rPr>
              <a:t>-1/9007199254740991) = </a:t>
            </a:r>
            <a:r>
              <a:rPr lang="en-US" sz="1600" b="1" dirty="0">
                <a:solidFill>
                  <a:srgbClr val="C00000"/>
                </a:solidFill>
                <a:latin typeface="+mn-lt"/>
              </a:rPr>
              <a:t>BigInt(</a:t>
            </a:r>
            <a:r>
              <a:rPr lang="en-US" sz="1600" b="1" dirty="0">
                <a:solidFill>
                  <a:schemeClr val="tx1"/>
                </a:solidFill>
                <a:latin typeface="+mn-lt"/>
              </a:rPr>
              <a:t>10</a:t>
            </a:r>
            <a:r>
              <a:rPr lang="en-US" sz="1600" b="1" dirty="0">
                <a:solidFill>
                  <a:srgbClr val="C00000"/>
                </a:solidFill>
                <a:latin typeface="+mn-lt"/>
              </a:rPr>
              <a:t>)</a:t>
            </a:r>
            <a:r>
              <a:rPr lang="ru-RU" sz="1600" b="1" dirty="0">
                <a:solidFill>
                  <a:srgbClr val="C00000"/>
                </a:solidFill>
                <a:latin typeface="+mn-lt"/>
              </a:rPr>
              <a:t> </a:t>
            </a:r>
            <a:r>
              <a:rPr lang="en-US" sz="1600" b="1" dirty="0">
                <a:solidFill>
                  <a:srgbClr val="C00000"/>
                </a:solidFill>
                <a:latin typeface="+mn-lt"/>
              </a:rPr>
              <a:t>== BigInt(</a:t>
            </a:r>
            <a:r>
              <a:rPr lang="en-US" sz="1600" b="1" dirty="0">
                <a:solidFill>
                  <a:schemeClr val="tx1"/>
                </a:solidFill>
                <a:latin typeface="+mn-lt"/>
              </a:rPr>
              <a:t>“10”</a:t>
            </a:r>
            <a:r>
              <a:rPr lang="en-US" sz="1600" b="1" dirty="0">
                <a:solidFill>
                  <a:srgbClr val="C00000"/>
                </a:solidFill>
                <a:latin typeface="+mn-lt"/>
              </a:rPr>
              <a:t>)</a:t>
            </a:r>
            <a:r>
              <a:rPr lang="ru-RU" sz="1600" b="1" dirty="0">
                <a:solidFill>
                  <a:srgbClr val="C00000"/>
                </a:solidFill>
                <a:latin typeface="+mn-lt"/>
              </a:rPr>
              <a:t> </a:t>
            </a:r>
            <a:r>
              <a:rPr lang="en-US" sz="1600" b="1" dirty="0">
                <a:solidFill>
                  <a:srgbClr val="C00000"/>
                </a:solidFill>
                <a:latin typeface="+mn-lt"/>
              </a:rPr>
              <a:t>== “</a:t>
            </a:r>
            <a:r>
              <a:rPr lang="en-US" sz="1600" b="1" dirty="0">
                <a:solidFill>
                  <a:schemeClr val="tx1"/>
                </a:solidFill>
                <a:latin typeface="+mn-lt"/>
              </a:rPr>
              <a:t>10n</a:t>
            </a:r>
            <a:r>
              <a:rPr lang="en-US" sz="1600" b="1" dirty="0">
                <a:solidFill>
                  <a:srgbClr val="C00000"/>
                </a:solidFill>
                <a:latin typeface="+mn-lt"/>
              </a:rPr>
              <a:t>”</a:t>
            </a:r>
          </a:p>
          <a:p>
            <a:pPr marL="393700" indent="-342900">
              <a:lnSpc>
                <a:spcPct val="150000"/>
              </a:lnSpc>
              <a:buFont typeface="+mj-lt"/>
              <a:buAutoNum type="arabicPeriod"/>
            </a:pPr>
            <a:r>
              <a:rPr lang="en-US" sz="1600" dirty="0">
                <a:solidFill>
                  <a:schemeClr val="tx1"/>
                </a:solidFill>
                <a:latin typeface="+mn-lt"/>
              </a:rPr>
              <a:t>Boolean</a:t>
            </a:r>
            <a:r>
              <a:rPr lang="ru-RU" sz="1600" dirty="0">
                <a:solidFill>
                  <a:schemeClr val="tx1"/>
                </a:solidFill>
                <a:latin typeface="+mn-lt"/>
              </a:rPr>
              <a:t> (логический тип) </a:t>
            </a:r>
            <a:r>
              <a:rPr lang="en-US" sz="1600" dirty="0">
                <a:solidFill>
                  <a:schemeClr val="tx1"/>
                </a:solidFill>
                <a:latin typeface="+mn-lt"/>
              </a:rPr>
              <a:t>= </a:t>
            </a:r>
            <a:r>
              <a:rPr lang="en-US" sz="1600" dirty="0">
                <a:solidFill>
                  <a:srgbClr val="C00000"/>
                </a:solidFill>
                <a:latin typeface="+mn-lt"/>
              </a:rPr>
              <a:t>true</a:t>
            </a:r>
            <a:r>
              <a:rPr lang="ru-RU" sz="1600" dirty="0">
                <a:solidFill>
                  <a:schemeClr val="tx1"/>
                </a:solidFill>
                <a:latin typeface="+mn-lt"/>
              </a:rPr>
              <a:t> </a:t>
            </a:r>
            <a:r>
              <a:rPr lang="en-US" sz="1600" dirty="0">
                <a:solidFill>
                  <a:schemeClr val="tx1"/>
                </a:solidFill>
                <a:latin typeface="+mn-lt"/>
              </a:rPr>
              <a:t>/</a:t>
            </a:r>
            <a:r>
              <a:rPr lang="ru-RU" sz="1600" dirty="0">
                <a:solidFill>
                  <a:schemeClr val="tx1"/>
                </a:solidFill>
                <a:latin typeface="+mn-lt"/>
              </a:rPr>
              <a:t> </a:t>
            </a:r>
            <a:r>
              <a:rPr lang="en-US" sz="1600" dirty="0">
                <a:solidFill>
                  <a:srgbClr val="C00000"/>
                </a:solidFill>
                <a:latin typeface="+mn-lt"/>
              </a:rPr>
              <a:t>false</a:t>
            </a:r>
            <a:endParaRPr lang="ru-RU" sz="1600" dirty="0">
              <a:solidFill>
                <a:srgbClr val="C00000"/>
              </a:solidFill>
              <a:latin typeface="+mn-lt"/>
            </a:endParaRPr>
          </a:p>
          <a:p>
            <a:pPr marL="393700" indent="-342900">
              <a:lnSpc>
                <a:spcPct val="150000"/>
              </a:lnSpc>
              <a:buFont typeface="+mj-lt"/>
              <a:buAutoNum type="arabicPeriod"/>
            </a:pPr>
            <a:r>
              <a:rPr lang="en-US" sz="1600" dirty="0">
                <a:solidFill>
                  <a:schemeClr val="tx1"/>
                </a:solidFill>
                <a:latin typeface="+mn-lt"/>
              </a:rPr>
              <a:t>Null</a:t>
            </a:r>
            <a:r>
              <a:rPr lang="ru-RU" sz="1600" dirty="0">
                <a:solidFill>
                  <a:schemeClr val="tx1"/>
                </a:solidFill>
                <a:latin typeface="+mn-lt"/>
              </a:rPr>
              <a:t> - указывает на пустое значения</a:t>
            </a:r>
          </a:p>
          <a:p>
            <a:pPr marL="393700" indent="-342900">
              <a:lnSpc>
                <a:spcPct val="150000"/>
              </a:lnSpc>
              <a:buFont typeface="+mj-lt"/>
              <a:buAutoNum type="arabicPeriod"/>
            </a:pPr>
            <a:r>
              <a:rPr lang="en-US" sz="1600" dirty="0">
                <a:solidFill>
                  <a:schemeClr val="tx1"/>
                </a:solidFill>
                <a:latin typeface="+mn-lt"/>
              </a:rPr>
              <a:t>Undefined</a:t>
            </a:r>
            <a:r>
              <a:rPr lang="ru-RU" sz="1600" dirty="0">
                <a:solidFill>
                  <a:schemeClr val="tx1"/>
                </a:solidFill>
                <a:latin typeface="+mn-lt"/>
              </a:rPr>
              <a:t> - указывает что значение не установлено</a:t>
            </a:r>
          </a:p>
          <a:p>
            <a:pPr marL="393700" indent="-342900">
              <a:lnSpc>
                <a:spcPct val="150000"/>
              </a:lnSpc>
              <a:buFont typeface="+mj-lt"/>
              <a:buAutoNum type="arabicPeriod"/>
            </a:pPr>
            <a:r>
              <a:rPr lang="en-US" sz="1600" dirty="0">
                <a:solidFill>
                  <a:schemeClr val="tx1"/>
                </a:solidFill>
                <a:latin typeface="+mn-lt"/>
                <a:hlinkClick r:id="rId7"/>
              </a:rPr>
              <a:t>Symbol</a:t>
            </a:r>
            <a:r>
              <a:rPr lang="en-US" sz="1600" b="1" dirty="0">
                <a:solidFill>
                  <a:schemeClr val="tx1"/>
                </a:solidFill>
                <a:latin typeface="+mn-lt"/>
              </a:rPr>
              <a:t> - </a:t>
            </a:r>
            <a:r>
              <a:rPr lang="ru-RU" sz="1600" dirty="0">
                <a:solidFill>
                  <a:schemeClr val="tx1"/>
                </a:solidFill>
                <a:latin typeface="+mn-lt"/>
              </a:rPr>
              <a:t>используется для создания уникальных идентификаторов в объектах.</a:t>
            </a:r>
            <a:endParaRPr lang="en-US" sz="1600" dirty="0">
              <a:solidFill>
                <a:schemeClr val="tx1"/>
              </a:solidFill>
              <a:latin typeface="+mn-lt"/>
            </a:endParaRPr>
          </a:p>
          <a:p>
            <a:pPr marL="393700" indent="-342900">
              <a:lnSpc>
                <a:spcPct val="150000"/>
              </a:lnSpc>
              <a:buFont typeface="+mj-lt"/>
              <a:buAutoNum type="arabicPeriod"/>
            </a:pPr>
            <a:r>
              <a:rPr lang="en-US" sz="1600" dirty="0">
                <a:solidFill>
                  <a:schemeClr val="tx1"/>
                </a:solidFill>
                <a:latin typeface="+mn-lt"/>
                <a:hlinkClick r:id="rId8"/>
              </a:rPr>
              <a:t>Object</a:t>
            </a:r>
            <a:r>
              <a:rPr lang="en-US" sz="1600" dirty="0">
                <a:solidFill>
                  <a:schemeClr val="tx1"/>
                </a:solidFill>
                <a:latin typeface="+mn-lt"/>
              </a:rPr>
              <a:t> </a:t>
            </a:r>
            <a:r>
              <a:rPr lang="ru-RU" sz="1600" dirty="0">
                <a:solidFill>
                  <a:schemeClr val="tx1"/>
                </a:solidFill>
                <a:latin typeface="+mn-lt"/>
              </a:rPr>
              <a:t>- В объектах хранят коллекции данных и более сложные структуры</a:t>
            </a:r>
            <a:r>
              <a:rPr lang="en-US" sz="1600" dirty="0">
                <a:solidFill>
                  <a:schemeClr val="tx1"/>
                </a:solidFill>
                <a:latin typeface="+mn-lt"/>
              </a:rPr>
              <a:t>(</a:t>
            </a:r>
            <a:r>
              <a:rPr lang="en-US" sz="1600" dirty="0">
                <a:solidFill>
                  <a:srgbClr val="C00000"/>
                </a:solidFill>
                <a:latin typeface="+mn-lt"/>
              </a:rPr>
              <a:t>Class, </a:t>
            </a:r>
            <a:r>
              <a:rPr lang="en-US" sz="1600" dirty="0" err="1">
                <a:solidFill>
                  <a:srgbClr val="C00000"/>
                </a:solidFill>
                <a:latin typeface="+mn-lt"/>
              </a:rPr>
              <a:t>Arr</a:t>
            </a:r>
            <a:r>
              <a:rPr lang="en-US" sz="1600" dirty="0">
                <a:solidFill>
                  <a:srgbClr val="C00000"/>
                </a:solidFill>
                <a:latin typeface="+mn-lt"/>
              </a:rPr>
              <a:t>, Function</a:t>
            </a:r>
            <a:r>
              <a:rPr lang="en-US" sz="1600" dirty="0">
                <a:solidFill>
                  <a:schemeClr val="tx1"/>
                </a:solidFill>
                <a:latin typeface="+mn-lt"/>
              </a:rPr>
              <a:t>)</a:t>
            </a:r>
            <a:r>
              <a:rPr lang="ru-RU" sz="1600" dirty="0">
                <a:solidFill>
                  <a:schemeClr val="tx1"/>
                </a:solidFill>
                <a:latin typeface="+mn-lt"/>
              </a:rPr>
              <a:t>.</a:t>
            </a:r>
          </a:p>
        </p:txBody>
      </p:sp>
      <p:sp>
        <p:nvSpPr>
          <p:cNvPr id="10" name="TextBox 9">
            <a:extLst>
              <a:ext uri="{FF2B5EF4-FFF2-40B4-BE49-F238E27FC236}">
                <a16:creationId xmlns:a16="http://schemas.microsoft.com/office/drawing/2014/main" id="{0A951130-D503-4CD0-BD31-14D1E5CB2850}"/>
              </a:ext>
            </a:extLst>
          </p:cNvPr>
          <p:cNvSpPr txBox="1"/>
          <p:nvPr/>
        </p:nvSpPr>
        <p:spPr>
          <a:xfrm>
            <a:off x="155848" y="1515898"/>
            <a:ext cx="6096000" cy="369332"/>
          </a:xfrm>
          <a:prstGeom prst="rect">
            <a:avLst/>
          </a:prstGeom>
          <a:noFill/>
        </p:spPr>
        <p:txBody>
          <a:bodyPr wrap="square">
            <a:spAutoFit/>
          </a:bodyPr>
          <a:lstStyle/>
          <a:p>
            <a:pPr marL="6160" indent="0">
              <a:buNone/>
            </a:pPr>
            <a:r>
              <a:rPr lang="ru-RU" sz="1800" b="1" dirty="0">
                <a:solidFill>
                  <a:schemeClr val="tx1"/>
                </a:solidFill>
                <a:latin typeface="+mn-lt"/>
              </a:rPr>
              <a:t>В JavaScript 8 основных </a:t>
            </a:r>
            <a:r>
              <a:rPr lang="ru-RU" sz="1800" b="1" dirty="0">
                <a:solidFill>
                  <a:schemeClr val="tx1"/>
                </a:solidFill>
                <a:latin typeface="+mn-lt"/>
                <a:hlinkClick r:id="rId9"/>
              </a:rPr>
              <a:t>типов данных </a:t>
            </a:r>
            <a:r>
              <a:rPr lang="ru-RU" sz="1800" b="1" dirty="0">
                <a:solidFill>
                  <a:schemeClr val="tx1"/>
                </a:solidFill>
                <a:latin typeface="+mn-lt"/>
              </a:rPr>
              <a:t>:</a:t>
            </a:r>
          </a:p>
        </p:txBody>
      </p:sp>
      <p:sp>
        <p:nvSpPr>
          <p:cNvPr id="11" name="TextBox 10">
            <a:extLst>
              <a:ext uri="{FF2B5EF4-FFF2-40B4-BE49-F238E27FC236}">
                <a16:creationId xmlns:a16="http://schemas.microsoft.com/office/drawing/2014/main" id="{48341F18-A0E8-45AC-A59B-9561424A0F2F}"/>
              </a:ext>
            </a:extLst>
          </p:cNvPr>
          <p:cNvSpPr txBox="1"/>
          <p:nvPr/>
        </p:nvSpPr>
        <p:spPr>
          <a:xfrm>
            <a:off x="4470654" y="3148028"/>
            <a:ext cx="5017971" cy="646331"/>
          </a:xfrm>
          <a:prstGeom prst="rect">
            <a:avLst/>
          </a:prstGeom>
          <a:noFill/>
        </p:spPr>
        <p:txBody>
          <a:bodyPr wrap="square">
            <a:spAutoFit/>
          </a:bodyPr>
          <a:lstStyle/>
          <a:p>
            <a:pPr>
              <a:lnSpc>
                <a:spcPct val="100000"/>
              </a:lnSpc>
            </a:pPr>
            <a:r>
              <a:rPr lang="ru-RU" sz="1200" b="1" i="0" dirty="0">
                <a:solidFill>
                  <a:schemeClr val="tx1"/>
                </a:solidFill>
                <a:effectLst/>
              </a:rPr>
              <a:t>Специальные</a:t>
            </a:r>
            <a:r>
              <a:rPr lang="ru-RU" sz="1200" b="0" i="0" dirty="0">
                <a:solidFill>
                  <a:schemeClr val="tx1"/>
                </a:solidFill>
                <a:effectLst/>
              </a:rPr>
              <a:t> числовые значения</a:t>
            </a:r>
            <a:endParaRPr lang="ru-RU" sz="1200" b="1" i="0" dirty="0">
              <a:solidFill>
                <a:schemeClr val="tx1"/>
              </a:solidFill>
              <a:effectLst/>
            </a:endParaRPr>
          </a:p>
          <a:p>
            <a:pPr>
              <a:lnSpc>
                <a:spcPct val="100000"/>
              </a:lnSpc>
            </a:pPr>
            <a:r>
              <a:rPr kumimoji="0" lang="ru-RU" altLang="ru-RU" sz="1200" i="0" u="none" strike="noStrike" cap="none" normalizeH="0" baseline="0" dirty="0">
                <a:ln>
                  <a:noFill/>
                </a:ln>
                <a:solidFill>
                  <a:schemeClr val="tx1"/>
                </a:solidFill>
                <a:effectLst/>
              </a:rPr>
              <a:t>-</a:t>
            </a:r>
            <a:r>
              <a:rPr kumimoji="0" lang="en-US" altLang="ru-RU" sz="1200" i="0" u="none" strike="noStrike" cap="none" normalizeH="0" baseline="0" dirty="0">
                <a:ln>
                  <a:noFill/>
                </a:ln>
                <a:solidFill>
                  <a:schemeClr val="tx1"/>
                </a:solidFill>
                <a:effectLst/>
              </a:rPr>
              <a:t>   </a:t>
            </a:r>
            <a:r>
              <a:rPr kumimoji="0" lang="ru-RU" altLang="ru-RU" sz="1200" i="0" u="none" strike="noStrike" cap="none" normalizeH="0" baseline="0" dirty="0">
                <a:ln>
                  <a:noFill/>
                </a:ln>
                <a:solidFill>
                  <a:srgbClr val="C00000"/>
                </a:solidFill>
                <a:effectLst/>
              </a:rPr>
              <a:t>Infinity</a:t>
            </a:r>
            <a:r>
              <a:rPr kumimoji="0" lang="ru-RU" altLang="ru-RU" sz="1200" i="0" u="none" strike="noStrike" cap="none" normalizeH="0" baseline="0" dirty="0">
                <a:ln>
                  <a:noFill/>
                </a:ln>
                <a:solidFill>
                  <a:schemeClr val="tx1"/>
                </a:solidFill>
                <a:effectLst/>
              </a:rPr>
              <a:t> (</a:t>
            </a:r>
            <a:r>
              <a:rPr lang="ru-RU" sz="1200" b="0" i="0" dirty="0">
                <a:solidFill>
                  <a:schemeClr val="tx1"/>
                </a:solidFill>
                <a:effectLst/>
              </a:rPr>
              <a:t>1/0</a:t>
            </a:r>
            <a:r>
              <a:rPr kumimoji="0" lang="ru-RU" altLang="ru-RU" sz="1200" i="0" u="none" strike="noStrike" cap="none" normalizeH="0" baseline="0" dirty="0">
                <a:ln>
                  <a:noFill/>
                </a:ln>
                <a:solidFill>
                  <a:schemeClr val="tx1"/>
                </a:solidFill>
                <a:effectLst/>
              </a:rPr>
              <a:t>)</a:t>
            </a:r>
          </a:p>
          <a:p>
            <a:pPr>
              <a:lnSpc>
                <a:spcPct val="100000"/>
              </a:lnSpc>
            </a:pPr>
            <a:r>
              <a:rPr lang="ru-RU" sz="1200" dirty="0">
                <a:solidFill>
                  <a:schemeClr val="tx1"/>
                </a:solidFill>
              </a:rPr>
              <a:t>-</a:t>
            </a:r>
            <a:r>
              <a:rPr lang="en-US" sz="1200" dirty="0">
                <a:solidFill>
                  <a:schemeClr val="tx1"/>
                </a:solidFill>
              </a:rPr>
              <a:t>   </a:t>
            </a:r>
            <a:r>
              <a:rPr lang="en-US" sz="1200" dirty="0">
                <a:solidFill>
                  <a:srgbClr val="C00000"/>
                </a:solidFill>
              </a:rPr>
              <a:t>NaN</a:t>
            </a:r>
            <a:r>
              <a:rPr lang="ru-RU" sz="1200" dirty="0">
                <a:solidFill>
                  <a:schemeClr val="tx1"/>
                </a:solidFill>
              </a:rPr>
              <a:t> (</a:t>
            </a:r>
            <a:r>
              <a:rPr lang="ru-RU" sz="1200" b="0" i="0" dirty="0">
                <a:solidFill>
                  <a:schemeClr val="tx1"/>
                </a:solidFill>
                <a:effectLst/>
              </a:rPr>
              <a:t>"</a:t>
            </a:r>
            <a:r>
              <a:rPr lang="ru-RU" sz="1200" b="0" i="0" dirty="0">
                <a:solidFill>
                  <a:schemeClr val="accent6"/>
                </a:solidFill>
                <a:effectLst/>
              </a:rPr>
              <a:t>не число</a:t>
            </a:r>
            <a:r>
              <a:rPr lang="ru-RU" sz="1200" b="0" i="0" dirty="0">
                <a:solidFill>
                  <a:schemeClr val="tx1"/>
                </a:solidFill>
                <a:effectLst/>
              </a:rPr>
              <a:t>"/</a:t>
            </a:r>
            <a:r>
              <a:rPr lang="ru-RU" sz="1200" b="0" i="0" dirty="0">
                <a:solidFill>
                  <a:srgbClr val="FF0000"/>
                </a:solidFill>
                <a:effectLst/>
              </a:rPr>
              <a:t>2</a:t>
            </a:r>
            <a:r>
              <a:rPr lang="ru-RU" sz="1200" dirty="0">
                <a:solidFill>
                  <a:schemeClr val="tx1"/>
                </a:solidFill>
              </a:rPr>
              <a:t>) - </a:t>
            </a:r>
            <a:r>
              <a:rPr kumimoji="0" lang="ru-RU" altLang="ru-RU" sz="1200" b="0" i="0" u="none" strike="noStrike" cap="none" normalizeH="0" baseline="0" dirty="0">
                <a:ln>
                  <a:noFill/>
                </a:ln>
                <a:solidFill>
                  <a:schemeClr val="tx1"/>
                </a:solidFill>
                <a:effectLst/>
              </a:rPr>
              <a:t>Любая операция с </a:t>
            </a:r>
            <a:r>
              <a:rPr kumimoji="0" lang="ru-RU" altLang="ru-RU" sz="1200" b="0" i="0" u="none" strike="noStrike" cap="none" normalizeH="0" baseline="0" dirty="0">
                <a:ln>
                  <a:noFill/>
                </a:ln>
                <a:solidFill>
                  <a:srgbClr val="7030A0"/>
                </a:solidFill>
                <a:effectLst/>
              </a:rPr>
              <a:t>NaN</a:t>
            </a:r>
            <a:r>
              <a:rPr kumimoji="0" lang="ru-RU" altLang="ru-RU" sz="1200" b="0" i="0" u="none" strike="noStrike" cap="none" normalizeH="0" baseline="0" dirty="0">
                <a:ln>
                  <a:noFill/>
                </a:ln>
                <a:solidFill>
                  <a:schemeClr val="tx1"/>
                </a:solidFill>
                <a:effectLst/>
              </a:rPr>
              <a:t> возвращает </a:t>
            </a:r>
            <a:r>
              <a:rPr kumimoji="0" lang="ru-RU" altLang="ru-RU" sz="1200" b="0" i="0" u="none" strike="noStrike" cap="none" normalizeH="0" baseline="0" dirty="0">
                <a:ln>
                  <a:noFill/>
                </a:ln>
                <a:solidFill>
                  <a:srgbClr val="7030A0"/>
                </a:solidFill>
                <a:effectLst/>
              </a:rPr>
              <a:t>NaN</a:t>
            </a:r>
            <a:endParaRPr lang="ru-RU" sz="1200" dirty="0">
              <a:solidFill>
                <a:srgbClr val="7030A0"/>
              </a:solidFill>
            </a:endParaRPr>
          </a:p>
        </p:txBody>
      </p:sp>
      <p:pic>
        <p:nvPicPr>
          <p:cNvPr id="15" name="Google Shape;131;p5" descr="C:\Users\gelya\OneDrive\Рабочий стол\A_web_courses_Header_ill-01.png">
            <a:extLst>
              <a:ext uri="{FF2B5EF4-FFF2-40B4-BE49-F238E27FC236}">
                <a16:creationId xmlns:a16="http://schemas.microsoft.com/office/drawing/2014/main" id="{0D124556-EC52-488B-8CA8-66A3A1F6042C}"/>
              </a:ext>
            </a:extLst>
          </p:cNvPr>
          <p:cNvPicPr preferRelativeResize="0"/>
          <p:nvPr/>
        </p:nvPicPr>
        <p:blipFill rotWithShape="1">
          <a:blip r:embed="rId10">
            <a:alphaModFix/>
          </a:blip>
          <a:srcRect/>
          <a:stretch/>
        </p:blipFill>
        <p:spPr>
          <a:xfrm>
            <a:off x="7650249" y="389929"/>
            <a:ext cx="3301218" cy="2990601"/>
          </a:xfrm>
          <a:prstGeom prst="rect">
            <a:avLst/>
          </a:prstGeom>
          <a:noFill/>
          <a:ln>
            <a:noFill/>
          </a:ln>
        </p:spPr>
      </p:pic>
      <p:sp>
        <p:nvSpPr>
          <p:cNvPr id="151" name="Google Shape;151;p7"/>
          <p:cNvSpPr txBox="1"/>
          <p:nvPr/>
        </p:nvSpPr>
        <p:spPr>
          <a:xfrm>
            <a:off x="1240533" y="614348"/>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rgbClr val="F1B828"/>
                </a:solidFill>
                <a:latin typeface="+mn-lt"/>
                <a:ea typeface="Playfair Display"/>
                <a:cs typeface="Playfair Display"/>
                <a:sym typeface="Playfair Display"/>
              </a:rPr>
              <a:t>Типы данных</a:t>
            </a:r>
            <a:endParaRPr lang="ru-RU" sz="1400" b="0" i="0" u="none" strike="noStrike" cap="none" dirty="0">
              <a:solidFill>
                <a:srgbClr val="000000"/>
              </a:solidFill>
              <a:latin typeface="+mn-lt"/>
              <a:ea typeface="Arial"/>
              <a:cs typeface="Arial"/>
              <a:sym typeface="Arial"/>
            </a:endParaRPr>
          </a:p>
        </p:txBody>
      </p:sp>
      <p:sp>
        <p:nvSpPr>
          <p:cNvPr id="9" name="TextBox 8">
            <a:extLst>
              <a:ext uri="{FF2B5EF4-FFF2-40B4-BE49-F238E27FC236}">
                <a16:creationId xmlns:a16="http://schemas.microsoft.com/office/drawing/2014/main" id="{EB553F3C-A9E6-47C6-BC62-C806EED1D24C}"/>
              </a:ext>
            </a:extLst>
          </p:cNvPr>
          <p:cNvSpPr txBox="1"/>
          <p:nvPr/>
        </p:nvSpPr>
        <p:spPr>
          <a:xfrm>
            <a:off x="330401" y="1975894"/>
            <a:ext cx="4225652" cy="261610"/>
          </a:xfrm>
          <a:prstGeom prst="rect">
            <a:avLst/>
          </a:prstGeom>
          <a:noFill/>
        </p:spPr>
        <p:txBody>
          <a:bodyPr wrap="square">
            <a:spAutoFit/>
          </a:bodyPr>
          <a:lstStyle/>
          <a:p>
            <a:pPr marL="6160" indent="0">
              <a:buNone/>
            </a:pPr>
            <a:r>
              <a:rPr lang="ru-RU" sz="1100" dirty="0">
                <a:solidFill>
                  <a:schemeClr val="tx1"/>
                </a:solidFill>
                <a:latin typeface="+mn-lt"/>
              </a:rPr>
              <a:t>Первые 7 примитивных. И не примитивный – </a:t>
            </a:r>
            <a:r>
              <a:rPr lang="en-US" sz="1100" dirty="0">
                <a:solidFill>
                  <a:schemeClr val="tx1"/>
                </a:solidFill>
                <a:latin typeface="+mn-lt"/>
                <a:hlinkClick r:id="rId8"/>
              </a:rPr>
              <a:t>Object</a:t>
            </a:r>
            <a:r>
              <a:rPr lang="ru-RU" sz="1100" dirty="0">
                <a:solidFill>
                  <a:schemeClr val="tx1"/>
                </a:solidFill>
                <a:latin typeface="+mn-lt"/>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882901"/>
            <a:ext cx="2810246" cy="3969820"/>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58602" y="514916"/>
            <a:ext cx="59112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3200" b="1" i="0" u="none" strike="noStrike" cap="none" dirty="0">
                <a:solidFill>
                  <a:srgbClr val="FF6D54"/>
                </a:solidFill>
                <a:latin typeface="+mn-lt"/>
                <a:ea typeface="Rubik Light"/>
                <a:cs typeface="Rubik Light"/>
                <a:sym typeface="Rubik Light"/>
              </a:rPr>
              <a:t>Не явное приведение типов</a:t>
            </a:r>
          </a:p>
        </p:txBody>
      </p:sp>
      <p:sp>
        <p:nvSpPr>
          <p:cNvPr id="9" name="TextBox 8">
            <a:extLst>
              <a:ext uri="{FF2B5EF4-FFF2-40B4-BE49-F238E27FC236}">
                <a16:creationId xmlns:a16="http://schemas.microsoft.com/office/drawing/2014/main" id="{828C8F97-C289-4B77-86DE-E621061CD516}"/>
              </a:ext>
            </a:extLst>
          </p:cNvPr>
          <p:cNvSpPr txBox="1"/>
          <p:nvPr/>
        </p:nvSpPr>
        <p:spPr>
          <a:xfrm>
            <a:off x="241778" y="1525295"/>
            <a:ext cx="5136936" cy="738664"/>
          </a:xfrm>
          <a:prstGeom prst="rect">
            <a:avLst/>
          </a:prstGeom>
          <a:noFill/>
        </p:spPr>
        <p:txBody>
          <a:bodyPr wrap="square">
            <a:spAutoFit/>
          </a:bodyPr>
          <a:lstStyle/>
          <a:p>
            <a:r>
              <a:rPr lang="ru-RU" b="0" i="0" dirty="0">
                <a:solidFill>
                  <a:srgbClr val="111111"/>
                </a:solidFill>
                <a:effectLst/>
                <a:latin typeface="+mn-lt"/>
              </a:rPr>
              <a:t>JavaScript — это язык со </a:t>
            </a:r>
            <a:r>
              <a:rPr lang="ru-RU" b="0" i="0" u="sng" dirty="0">
                <a:solidFill>
                  <a:srgbClr val="111111"/>
                </a:solidFill>
                <a:effectLst/>
                <a:latin typeface="+mn-lt"/>
              </a:rPr>
              <a:t>слабой типизацией</a:t>
            </a:r>
            <a:r>
              <a:rPr lang="ru-RU" b="0" i="0" dirty="0">
                <a:solidFill>
                  <a:srgbClr val="111111"/>
                </a:solidFill>
                <a:effectLst/>
                <a:latin typeface="+mn-lt"/>
              </a:rPr>
              <a:t>, значения могут быть </a:t>
            </a:r>
            <a:r>
              <a:rPr lang="ru-RU" b="0" i="0" u="sng" dirty="0">
                <a:solidFill>
                  <a:srgbClr val="111111"/>
                </a:solidFill>
                <a:effectLst/>
                <a:latin typeface="+mn-lt"/>
              </a:rPr>
              <a:t>конвертированы</a:t>
            </a:r>
            <a:r>
              <a:rPr lang="ru-RU" b="0" i="0" dirty="0">
                <a:solidFill>
                  <a:srgbClr val="111111"/>
                </a:solidFill>
                <a:effectLst/>
                <a:latin typeface="+mn-lt"/>
              </a:rPr>
              <a:t> между различными типами </a:t>
            </a:r>
            <a:r>
              <a:rPr lang="ru-RU" b="0" i="0" u="sng" dirty="0">
                <a:solidFill>
                  <a:srgbClr val="111111"/>
                </a:solidFill>
                <a:effectLst/>
                <a:latin typeface="+mn-lt"/>
              </a:rPr>
              <a:t>автоматически</a:t>
            </a:r>
            <a:r>
              <a:rPr lang="ru-RU" b="0" i="0" dirty="0">
                <a:solidFill>
                  <a:srgbClr val="111111"/>
                </a:solidFill>
                <a:effectLst/>
                <a:latin typeface="+mn-lt"/>
              </a:rPr>
              <a:t>. </a:t>
            </a:r>
            <a:endParaRPr lang="ru-RU" dirty="0">
              <a:latin typeface="+mn-lt"/>
            </a:endParaRPr>
          </a:p>
        </p:txBody>
      </p:sp>
      <p:graphicFrame>
        <p:nvGraphicFramePr>
          <p:cNvPr id="12" name="Таблица 11">
            <a:extLst>
              <a:ext uri="{FF2B5EF4-FFF2-40B4-BE49-F238E27FC236}">
                <a16:creationId xmlns:a16="http://schemas.microsoft.com/office/drawing/2014/main" id="{B3864AC8-2FFA-4AAE-84A7-30417344FF29}"/>
              </a:ext>
            </a:extLst>
          </p:cNvPr>
          <p:cNvGraphicFramePr>
            <a:graphicFrameLocks noGrp="1"/>
          </p:cNvGraphicFramePr>
          <p:nvPr>
            <p:extLst>
              <p:ext uri="{D42A27DB-BD31-4B8C-83A1-F6EECF244321}">
                <p14:modId xmlns:p14="http://schemas.microsoft.com/office/powerpoint/2010/main" val="3916762364"/>
              </p:ext>
            </p:extLst>
          </p:nvPr>
        </p:nvGraphicFramePr>
        <p:xfrm>
          <a:off x="147060" y="3047233"/>
          <a:ext cx="2506542" cy="3657600"/>
        </p:xfrm>
        <a:graphic>
          <a:graphicData uri="http://schemas.openxmlformats.org/drawingml/2006/table">
            <a:tbl>
              <a:tblPr>
                <a:tableStyleId>{5C22544A-7EE6-4342-B048-85BDC9FD1C3A}</a:tableStyleId>
              </a:tblPr>
              <a:tblGrid>
                <a:gridCol w="390342">
                  <a:extLst>
                    <a:ext uri="{9D8B030D-6E8A-4147-A177-3AD203B41FA5}">
                      <a16:colId xmlns:a16="http://schemas.microsoft.com/office/drawing/2014/main" val="1075967330"/>
                    </a:ext>
                  </a:extLst>
                </a:gridCol>
                <a:gridCol w="2116200">
                  <a:extLst>
                    <a:ext uri="{9D8B030D-6E8A-4147-A177-3AD203B41FA5}">
                      <a16:colId xmlns:a16="http://schemas.microsoft.com/office/drawing/2014/main" val="2124960104"/>
                    </a:ext>
                  </a:extLst>
                </a:gridCol>
              </a:tblGrid>
              <a:tr h="1834811">
                <a:tc>
                  <a:txBody>
                    <a:bodyPr/>
                    <a:lstStyle/>
                    <a:p>
                      <a:pPr algn="l" fontAlgn="base"/>
                      <a:r>
                        <a:rPr lang="ru-RU" sz="1600" b="0" dirty="0">
                          <a:solidFill>
                            <a:schemeClr val="tx1"/>
                          </a:solidFill>
                          <a:effectLst/>
                        </a:rPr>
                        <a:t>1</a:t>
                      </a:r>
                    </a:p>
                    <a:p>
                      <a:pPr algn="l" fontAlgn="base"/>
                      <a:r>
                        <a:rPr lang="ru-RU" sz="1600" b="0" dirty="0">
                          <a:solidFill>
                            <a:schemeClr val="tx1"/>
                          </a:solidFill>
                          <a:effectLst/>
                        </a:rPr>
                        <a:t>2</a:t>
                      </a:r>
                    </a:p>
                    <a:p>
                      <a:pPr algn="l" fontAlgn="base"/>
                      <a:r>
                        <a:rPr lang="ru-RU" sz="1600" b="0" dirty="0">
                          <a:solidFill>
                            <a:schemeClr val="tx1"/>
                          </a:solidFill>
                          <a:effectLst/>
                        </a:rPr>
                        <a:t>3</a:t>
                      </a:r>
                    </a:p>
                    <a:p>
                      <a:pPr algn="l" fontAlgn="base"/>
                      <a:r>
                        <a:rPr lang="ru-RU" sz="1600" b="0" dirty="0">
                          <a:solidFill>
                            <a:schemeClr val="tx1"/>
                          </a:solidFill>
                          <a:effectLst/>
                        </a:rPr>
                        <a:t>4</a:t>
                      </a:r>
                    </a:p>
                    <a:p>
                      <a:pPr algn="l" fontAlgn="base"/>
                      <a:r>
                        <a:rPr lang="ru-RU" sz="1600" b="0" dirty="0">
                          <a:solidFill>
                            <a:schemeClr val="tx1"/>
                          </a:solidFill>
                          <a:effectLst/>
                        </a:rPr>
                        <a:t>5</a:t>
                      </a:r>
                    </a:p>
                    <a:p>
                      <a:pPr algn="l" fontAlgn="base"/>
                      <a:r>
                        <a:rPr lang="ru-RU" sz="1600" b="0" dirty="0">
                          <a:solidFill>
                            <a:schemeClr val="tx1"/>
                          </a:solidFill>
                          <a:effectLst/>
                        </a:rPr>
                        <a:t>6</a:t>
                      </a:r>
                    </a:p>
                    <a:p>
                      <a:pPr algn="l" fontAlgn="base"/>
                      <a:r>
                        <a:rPr lang="ru-RU" sz="1600" b="0" dirty="0">
                          <a:solidFill>
                            <a:schemeClr val="tx1"/>
                          </a:solidFill>
                          <a:effectLst/>
                        </a:rPr>
                        <a:t>7</a:t>
                      </a:r>
                    </a:p>
                    <a:p>
                      <a:pPr algn="l" fontAlgn="base"/>
                      <a:r>
                        <a:rPr lang="ru-RU" sz="1600" b="0" dirty="0">
                          <a:solidFill>
                            <a:schemeClr val="tx1"/>
                          </a:solidFill>
                          <a:effectLst/>
                        </a:rPr>
                        <a:t>8</a:t>
                      </a:r>
                    </a:p>
                    <a:p>
                      <a:pPr algn="l" fontAlgn="base"/>
                      <a:r>
                        <a:rPr lang="ru-RU" sz="1600" b="0" dirty="0">
                          <a:solidFill>
                            <a:schemeClr val="tx1"/>
                          </a:solidFill>
                          <a:effectLst/>
                        </a:rPr>
                        <a:t>9</a:t>
                      </a:r>
                    </a:p>
                    <a:p>
                      <a:pPr algn="l" fontAlgn="base"/>
                      <a:r>
                        <a:rPr lang="ru-RU" sz="1600" b="0" dirty="0">
                          <a:solidFill>
                            <a:schemeClr val="tx1"/>
                          </a:solidFill>
                          <a:effectLst/>
                        </a:rPr>
                        <a:t>10</a:t>
                      </a:r>
                    </a:p>
                    <a:p>
                      <a:pPr algn="l" fontAlgn="base"/>
                      <a:r>
                        <a:rPr lang="ru-RU" sz="1600" b="0" dirty="0">
                          <a:solidFill>
                            <a:schemeClr val="tx1"/>
                          </a:solidFill>
                          <a:effectLst/>
                        </a:rPr>
                        <a:t>11</a:t>
                      </a:r>
                    </a:p>
                    <a:p>
                      <a:pPr algn="l" fontAlgn="base"/>
                      <a:r>
                        <a:rPr lang="ru-RU" sz="1600" b="0" dirty="0">
                          <a:solidFill>
                            <a:schemeClr val="tx1"/>
                          </a:solidFill>
                          <a:effectLst/>
                        </a:rPr>
                        <a:t>12</a:t>
                      </a:r>
                    </a:p>
                    <a:p>
                      <a:pPr algn="l" fontAlgn="base"/>
                      <a:r>
                        <a:rPr lang="ru-RU" sz="1600" b="0" dirty="0">
                          <a:solidFill>
                            <a:schemeClr val="tx1"/>
                          </a:solidFill>
                          <a:effectLst/>
                        </a:rPr>
                        <a:t>13</a:t>
                      </a:r>
                    </a:p>
                    <a:p>
                      <a:pPr algn="l" fontAlgn="base"/>
                      <a:r>
                        <a:rPr lang="ru-RU" sz="1600" b="0" dirty="0">
                          <a:solidFill>
                            <a:schemeClr val="tx1"/>
                          </a:solidFill>
                          <a:effectLst/>
                        </a:rPr>
                        <a:t>14</a:t>
                      </a:r>
                    </a:p>
                    <a:p>
                      <a:pPr algn="l" fontAlgn="base"/>
                      <a:r>
                        <a:rPr lang="ru-RU" sz="1600" b="0" dirty="0">
                          <a:solidFill>
                            <a:schemeClr val="tx1"/>
                          </a:solidFill>
                          <a:effectLst/>
                        </a:rPr>
                        <a:t>15</a:t>
                      </a:r>
                      <a:endParaRPr lang="ru-RU" sz="1600" b="0" i="0" dirty="0">
                        <a:solidFill>
                          <a:schemeClr val="tx1"/>
                        </a:solidFill>
                        <a:effectLst/>
                        <a:latin typeface="+mn-lt"/>
                      </a:endParaRPr>
                    </a:p>
                  </a:txBody>
                  <a:tcPr marL="0" marR="0" marT="0" marB="0"/>
                </a:tc>
                <a:tc>
                  <a:txBody>
                    <a:bodyPr/>
                    <a:lstStyle/>
                    <a:p>
                      <a:pPr algn="l" fontAlgn="base"/>
                      <a:r>
                        <a:rPr lang="en-US" sz="1600" b="0" u="none" strike="noStrike" cap="none" dirty="0">
                          <a:solidFill>
                            <a:schemeClr val="tx1"/>
                          </a:solidFill>
                          <a:effectLst/>
                          <a:sym typeface="Arial"/>
                        </a:rPr>
                        <a:t>2 + 2</a:t>
                      </a:r>
                    </a:p>
                    <a:p>
                      <a:pPr algn="l" fontAlgn="base"/>
                      <a:r>
                        <a:rPr lang="en-US" sz="1600" b="0" u="none" strike="noStrike" cap="none" dirty="0">
                          <a:solidFill>
                            <a:schemeClr val="tx1"/>
                          </a:solidFill>
                          <a:effectLst/>
                          <a:sym typeface="Arial"/>
                        </a:rPr>
                        <a:t>2 + </a:t>
                      </a:r>
                      <a:r>
                        <a:rPr lang="en-US" sz="1600" b="0" dirty="0">
                          <a:solidFill>
                            <a:schemeClr val="tx1"/>
                          </a:solidFill>
                          <a:effectLst/>
                        </a:rPr>
                        <a:t>“2" </a:t>
                      </a:r>
                      <a:endParaRPr lang="en-US" sz="1600" b="0" u="none" strike="noStrike" cap="none" dirty="0">
                        <a:solidFill>
                          <a:schemeClr val="tx1"/>
                        </a:solidFill>
                        <a:effectLst/>
                        <a:sym typeface="Arial"/>
                      </a:endParaRPr>
                    </a:p>
                    <a:p>
                      <a:pPr algn="l" fontAlgn="base"/>
                      <a:endParaRPr lang="en-US" sz="1600" b="0" u="none" strike="noStrike" cap="none" dirty="0">
                        <a:solidFill>
                          <a:schemeClr val="tx1"/>
                        </a:solidFill>
                        <a:effectLst/>
                        <a:sym typeface="Arial"/>
                      </a:endParaRPr>
                    </a:p>
                    <a:p>
                      <a:pPr algn="l" fontAlgn="base"/>
                      <a:r>
                        <a:rPr lang="en-US" sz="1600" b="0" dirty="0">
                          <a:solidFill>
                            <a:schemeClr val="tx1"/>
                          </a:solidFill>
                          <a:effectLst/>
                        </a:rPr>
                        <a:t>true + true</a:t>
                      </a:r>
                    </a:p>
                    <a:p>
                      <a:pPr algn="l" fontAlgn="base"/>
                      <a:r>
                        <a:rPr lang="en-US" sz="1600" b="0" dirty="0">
                          <a:solidFill>
                            <a:schemeClr val="tx1"/>
                          </a:solidFill>
                          <a:effectLst/>
                        </a:rPr>
                        <a:t>true + false</a:t>
                      </a:r>
                    </a:p>
                    <a:p>
                      <a:pPr algn="l" fontAlgn="base"/>
                      <a:endParaRPr lang="en-US" sz="1600" b="0" dirty="0">
                        <a:solidFill>
                          <a:schemeClr val="tx1"/>
                        </a:solidFill>
                        <a:effectLst/>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600" b="0" dirty="0">
                          <a:solidFill>
                            <a:schemeClr val="tx1"/>
                          </a:solidFill>
                          <a:effectLst/>
                        </a:rPr>
                        <a:t>"text"</a:t>
                      </a:r>
                      <a:r>
                        <a:rPr lang="en-US" sz="1600" b="0" u="none" strike="noStrike" cap="none" dirty="0">
                          <a:solidFill>
                            <a:schemeClr val="tx1"/>
                          </a:solidFill>
                          <a:effectLst/>
                          <a:sym typeface="Arial"/>
                        </a:rPr>
                        <a:t> + 2</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600" b="0" dirty="0">
                          <a:solidFill>
                            <a:schemeClr val="tx1"/>
                          </a:solidFill>
                          <a:effectLst/>
                        </a:rPr>
                        <a:t>"text" + undefined</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1600" b="0" u="none" strike="noStrike" cap="none" dirty="0">
                        <a:solidFill>
                          <a:schemeClr val="tx1"/>
                        </a:solidFill>
                        <a:effectLst/>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600" b="0" u="none" strike="noStrike" cap="none" dirty="0">
                          <a:solidFill>
                            <a:schemeClr val="tx1"/>
                          </a:solidFill>
                          <a:effectLst/>
                          <a:sym typeface="Arial"/>
                        </a:rPr>
                        <a:t>2 + null</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600" b="0" dirty="0">
                          <a:solidFill>
                            <a:schemeClr val="tx1"/>
                          </a:solidFill>
                          <a:effectLst/>
                        </a:rPr>
                        <a:t>2 + Infinity </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1600" b="0" u="none" strike="noStrike" cap="none" dirty="0">
                        <a:solidFill>
                          <a:schemeClr val="tx1"/>
                        </a:solidFill>
                        <a:effectLst/>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600" b="0" u="none" strike="noStrike" cap="none" dirty="0">
                          <a:solidFill>
                            <a:schemeClr val="tx1"/>
                          </a:solidFill>
                          <a:effectLst/>
                          <a:sym typeface="Arial"/>
                        </a:rPr>
                        <a:t>2 + undefined</a:t>
                      </a:r>
                    </a:p>
                    <a:p>
                      <a:pPr algn="l" fontAlgn="base"/>
                      <a:r>
                        <a:rPr lang="en-US" sz="1600" b="0" dirty="0">
                          <a:solidFill>
                            <a:schemeClr val="tx1"/>
                          </a:solidFill>
                          <a:effectLst/>
                        </a:rPr>
                        <a:t>Infinity + undefined</a:t>
                      </a:r>
                    </a:p>
                    <a:p>
                      <a:pPr algn="l" fontAlgn="base"/>
                      <a:r>
                        <a:rPr lang="en-US" sz="1600" b="0" dirty="0">
                          <a:solidFill>
                            <a:schemeClr val="tx1"/>
                          </a:solidFill>
                          <a:effectLst/>
                        </a:rPr>
                        <a:t>null + undefined</a:t>
                      </a:r>
                      <a:endParaRPr lang="en-US" sz="1600" b="0" i="0" dirty="0">
                        <a:solidFill>
                          <a:schemeClr val="tx1"/>
                        </a:solidFill>
                        <a:effectLst/>
                        <a:latin typeface="+mn-lt"/>
                      </a:endParaRPr>
                    </a:p>
                  </a:txBody>
                  <a:tcPr marL="0" marR="0" marT="0" marB="0" anchor="ctr"/>
                </a:tc>
                <a:extLst>
                  <a:ext uri="{0D108BD9-81ED-4DB2-BD59-A6C34878D82A}">
                    <a16:rowId xmlns:a16="http://schemas.microsoft.com/office/drawing/2014/main" val="802706134"/>
                  </a:ext>
                </a:extLst>
              </a:tr>
            </a:tbl>
          </a:graphicData>
        </a:graphic>
      </p:graphicFrame>
      <p:pic>
        <p:nvPicPr>
          <p:cNvPr id="7" name="Рисунок 6">
            <a:extLst>
              <a:ext uri="{FF2B5EF4-FFF2-40B4-BE49-F238E27FC236}">
                <a16:creationId xmlns:a16="http://schemas.microsoft.com/office/drawing/2014/main" id="{1A545B3E-D559-467B-AF96-D9FA050BB430}"/>
              </a:ext>
            </a:extLst>
          </p:cNvPr>
          <p:cNvPicPr>
            <a:picLocks noChangeAspect="1"/>
          </p:cNvPicPr>
          <p:nvPr/>
        </p:nvPicPr>
        <p:blipFill>
          <a:blip r:embed="rId3"/>
          <a:stretch>
            <a:fillRect/>
          </a:stretch>
        </p:blipFill>
        <p:spPr>
          <a:xfrm>
            <a:off x="2810246" y="3115247"/>
            <a:ext cx="3159562" cy="3737473"/>
          </a:xfrm>
          <a:prstGeom prst="rect">
            <a:avLst/>
          </a:prstGeom>
        </p:spPr>
      </p:pic>
      <p:pic>
        <p:nvPicPr>
          <p:cNvPr id="13" name="Рисунок 12">
            <a:extLst>
              <a:ext uri="{FF2B5EF4-FFF2-40B4-BE49-F238E27FC236}">
                <a16:creationId xmlns:a16="http://schemas.microsoft.com/office/drawing/2014/main" id="{3F8147AE-203B-42EF-831D-0F368533195A}"/>
              </a:ext>
            </a:extLst>
          </p:cNvPr>
          <p:cNvPicPr>
            <a:picLocks noChangeAspect="1"/>
          </p:cNvPicPr>
          <p:nvPr/>
        </p:nvPicPr>
        <p:blipFill>
          <a:blip r:embed="rId4"/>
          <a:stretch>
            <a:fillRect/>
          </a:stretch>
        </p:blipFill>
        <p:spPr>
          <a:xfrm>
            <a:off x="6126452" y="0"/>
            <a:ext cx="605284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51" name="Прямоугольник: скругленные углы 50">
            <a:extLst>
              <a:ext uri="{FF2B5EF4-FFF2-40B4-BE49-F238E27FC236}">
                <a16:creationId xmlns:a16="http://schemas.microsoft.com/office/drawing/2014/main" id="{C20B5E71-4321-48CD-891D-D6166386ABFC}"/>
              </a:ext>
            </a:extLst>
          </p:cNvPr>
          <p:cNvSpPr/>
          <p:nvPr/>
        </p:nvSpPr>
        <p:spPr>
          <a:xfrm>
            <a:off x="563800" y="3996698"/>
            <a:ext cx="5560775" cy="2630479"/>
          </a:xfrm>
          <a:prstGeom prst="roundRect">
            <a:avLst>
              <a:gd name="adj" fmla="val 50000"/>
            </a:avLst>
          </a:prstGeom>
          <a:solidFill>
            <a:srgbClr val="E7E3F5"/>
          </a:solidFill>
          <a:ln>
            <a:solidFill>
              <a:srgbClr val="E7E3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2" name="Google Shape;192;p11"/>
          <p:cNvSpPr txBox="1"/>
          <p:nvPr/>
        </p:nvSpPr>
        <p:spPr>
          <a:xfrm>
            <a:off x="563800" y="391244"/>
            <a:ext cx="349691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5A558D"/>
                </a:solidFill>
                <a:latin typeface="+mn-lt"/>
                <a:ea typeface="Playfair Display"/>
                <a:cs typeface="Playfair Display"/>
                <a:sym typeface="Playfair Display"/>
              </a:rPr>
              <a:t>Операторы</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3">
            <a:alphaModFix/>
          </a:blip>
          <a:srcRect/>
          <a:stretch/>
        </p:blipFill>
        <p:spPr>
          <a:xfrm>
            <a:off x="7626350" y="3048000"/>
            <a:ext cx="4565649" cy="3810000"/>
          </a:xfrm>
          <a:prstGeom prst="rect">
            <a:avLst/>
          </a:prstGeom>
          <a:noFill/>
          <a:ln>
            <a:noFill/>
          </a:ln>
        </p:spPr>
      </p:pic>
      <p:pic>
        <p:nvPicPr>
          <p:cNvPr id="194" name="Google Shape;194;p11"/>
          <p:cNvPicPr preferRelativeResize="0"/>
          <p:nvPr/>
        </p:nvPicPr>
        <p:blipFill rotWithShape="1">
          <a:blip r:embed="rId4">
            <a:alphaModFix/>
          </a:blip>
          <a:srcRect/>
          <a:stretch/>
        </p:blipFill>
        <p:spPr>
          <a:xfrm>
            <a:off x="10145243" y="75365"/>
            <a:ext cx="1925223" cy="1546491"/>
          </a:xfrm>
          <a:prstGeom prst="rect">
            <a:avLst/>
          </a:prstGeom>
          <a:noFill/>
          <a:ln>
            <a:noFill/>
          </a:ln>
        </p:spPr>
      </p:pic>
      <p:grpSp>
        <p:nvGrpSpPr>
          <p:cNvPr id="44" name="Группа 43">
            <a:extLst>
              <a:ext uri="{FF2B5EF4-FFF2-40B4-BE49-F238E27FC236}">
                <a16:creationId xmlns:a16="http://schemas.microsoft.com/office/drawing/2014/main" id="{58ACB389-E271-472D-B390-426B2B8A984D}"/>
              </a:ext>
            </a:extLst>
          </p:cNvPr>
          <p:cNvGrpSpPr/>
          <p:nvPr/>
        </p:nvGrpSpPr>
        <p:grpSpPr>
          <a:xfrm>
            <a:off x="5517152" y="736322"/>
            <a:ext cx="4382915" cy="2058438"/>
            <a:chOff x="6566052" y="342336"/>
            <a:chExt cx="4382915" cy="2058438"/>
          </a:xfrm>
        </p:grpSpPr>
        <p:sp>
          <p:nvSpPr>
            <p:cNvPr id="13" name="TextBox 12">
              <a:extLst>
                <a:ext uri="{FF2B5EF4-FFF2-40B4-BE49-F238E27FC236}">
                  <a16:creationId xmlns:a16="http://schemas.microsoft.com/office/drawing/2014/main" id="{17B539CB-8683-4CCB-8C8C-041B92B61A7B}"/>
                </a:ext>
              </a:extLst>
            </p:cNvPr>
            <p:cNvSpPr txBox="1"/>
            <p:nvPr/>
          </p:nvSpPr>
          <p:spPr>
            <a:xfrm>
              <a:off x="6566052" y="342336"/>
              <a:ext cx="1376191" cy="307777"/>
            </a:xfrm>
            <a:prstGeom prst="rect">
              <a:avLst/>
            </a:prstGeom>
            <a:noFill/>
          </p:spPr>
          <p:txBody>
            <a:bodyPr wrap="square">
              <a:spAutoFit/>
            </a:bodyPr>
            <a:lstStyle/>
            <a:p>
              <a:r>
                <a:rPr lang="ru-RU" b="1" i="0" dirty="0">
                  <a:solidFill>
                    <a:srgbClr val="666666"/>
                  </a:solidFill>
                  <a:effectLst/>
                  <a:latin typeface="+mn-lt"/>
                </a:rPr>
                <a:t>Термины :</a:t>
              </a:r>
              <a:r>
                <a:rPr lang="ru-RU" b="1" i="0" u="sng" dirty="0">
                  <a:solidFill>
                    <a:srgbClr val="666666"/>
                  </a:solidFill>
                  <a:effectLst/>
                  <a:latin typeface="+mn-lt"/>
                </a:rPr>
                <a:t> </a:t>
              </a:r>
              <a:endParaRPr lang="ru-RU" dirty="0">
                <a:latin typeface="+mn-lt"/>
              </a:endParaRPr>
            </a:p>
          </p:txBody>
        </p:sp>
        <p:grpSp>
          <p:nvGrpSpPr>
            <p:cNvPr id="40" name="Группа 39">
              <a:extLst>
                <a:ext uri="{FF2B5EF4-FFF2-40B4-BE49-F238E27FC236}">
                  <a16:creationId xmlns:a16="http://schemas.microsoft.com/office/drawing/2014/main" id="{E0A967F4-C2F2-402E-8E8B-E7A7C814DCAD}"/>
                </a:ext>
              </a:extLst>
            </p:cNvPr>
            <p:cNvGrpSpPr/>
            <p:nvPr/>
          </p:nvGrpSpPr>
          <p:grpSpPr>
            <a:xfrm>
              <a:off x="6566052" y="463149"/>
              <a:ext cx="4382915" cy="1937625"/>
              <a:chOff x="2290056" y="1007952"/>
              <a:chExt cx="4382915" cy="1937625"/>
            </a:xfrm>
          </p:grpSpPr>
          <p:sp>
            <p:nvSpPr>
              <p:cNvPr id="11" name="TextBox 10">
                <a:extLst>
                  <a:ext uri="{FF2B5EF4-FFF2-40B4-BE49-F238E27FC236}">
                    <a16:creationId xmlns:a16="http://schemas.microsoft.com/office/drawing/2014/main" id="{73401244-C27F-4E99-A0DE-BC505ADD7588}"/>
                  </a:ext>
                </a:extLst>
              </p:cNvPr>
              <p:cNvSpPr txBox="1"/>
              <p:nvPr/>
            </p:nvSpPr>
            <p:spPr>
              <a:xfrm>
                <a:off x="3666247" y="1734846"/>
                <a:ext cx="1808732" cy="461665"/>
              </a:xfrm>
              <a:prstGeom prst="rect">
                <a:avLst/>
              </a:prstGeom>
              <a:noFill/>
            </p:spPr>
            <p:txBody>
              <a:bodyPr wrap="square">
                <a:spAutoFit/>
              </a:bodyPr>
              <a:lstStyle/>
              <a:p>
                <a:pPr algn="ctr"/>
                <a:r>
                  <a:rPr lang="en-US" sz="2400" dirty="0">
                    <a:latin typeface="+mn-lt"/>
                  </a:rPr>
                  <a:t>let </a:t>
                </a:r>
                <a:r>
                  <a:rPr lang="ru-RU" sz="2400" dirty="0">
                    <a:latin typeface="+mn-lt"/>
                  </a:rPr>
                  <a:t>x = a + b</a:t>
                </a:r>
              </a:p>
            </p:txBody>
          </p:sp>
          <p:sp>
            <p:nvSpPr>
              <p:cNvPr id="15" name="TextBox 14">
                <a:extLst>
                  <a:ext uri="{FF2B5EF4-FFF2-40B4-BE49-F238E27FC236}">
                    <a16:creationId xmlns:a16="http://schemas.microsoft.com/office/drawing/2014/main" id="{5CC098AF-1540-4855-BBEA-AFF526A7E6D6}"/>
                  </a:ext>
                </a:extLst>
              </p:cNvPr>
              <p:cNvSpPr txBox="1"/>
              <p:nvPr/>
            </p:nvSpPr>
            <p:spPr>
              <a:xfrm>
                <a:off x="3369501" y="2422357"/>
                <a:ext cx="3303470" cy="523220"/>
              </a:xfrm>
              <a:prstGeom prst="rect">
                <a:avLst/>
              </a:prstGeom>
              <a:noFill/>
            </p:spPr>
            <p:txBody>
              <a:bodyPr wrap="square">
                <a:spAutoFit/>
              </a:bodyPr>
              <a:lstStyle/>
              <a:p>
                <a:pPr algn="ctr"/>
                <a:r>
                  <a:rPr lang="ru-RU" b="1" i="0" u="sng" dirty="0">
                    <a:solidFill>
                      <a:srgbClr val="666666"/>
                    </a:solidFill>
                    <a:effectLst/>
                    <a:latin typeface="+mn-lt"/>
                    <a:hlinkClick r:id="rId5"/>
                  </a:rPr>
                  <a:t>Оператор</a:t>
                </a:r>
                <a:endParaRPr lang="ru-RU" b="1" i="0" u="sng" dirty="0">
                  <a:solidFill>
                    <a:srgbClr val="666666"/>
                  </a:solidFill>
                  <a:effectLst/>
                  <a:latin typeface="+mn-lt"/>
                </a:endParaRPr>
              </a:p>
              <a:p>
                <a:pPr algn="ctr"/>
                <a:r>
                  <a:rPr lang="ru-RU" dirty="0">
                    <a:solidFill>
                      <a:srgbClr val="666666"/>
                    </a:solidFill>
                    <a:latin typeface="+mn-lt"/>
                  </a:rPr>
                  <a:t>Бывают </a:t>
                </a:r>
                <a:r>
                  <a:rPr lang="ru-RU" b="1" u="sng" dirty="0">
                    <a:solidFill>
                      <a:srgbClr val="666666"/>
                    </a:solidFill>
                    <a:latin typeface="+mn-lt"/>
                  </a:rPr>
                  <a:t> </a:t>
                </a:r>
                <a:r>
                  <a:rPr lang="ru-RU" b="1" u="sng" dirty="0">
                    <a:solidFill>
                      <a:srgbClr val="666666"/>
                    </a:solidFill>
                    <a:latin typeface="+mn-lt"/>
                    <a:hlinkClick r:id="rId5"/>
                  </a:rPr>
                  <a:t>«унарный», «бинарный»</a:t>
                </a:r>
                <a:endParaRPr lang="ru-RU" dirty="0">
                  <a:latin typeface="+mn-lt"/>
                </a:endParaRPr>
              </a:p>
            </p:txBody>
          </p:sp>
          <p:cxnSp>
            <p:nvCxnSpPr>
              <p:cNvPr id="12" name="Прямая со стрелкой 11">
                <a:extLst>
                  <a:ext uri="{FF2B5EF4-FFF2-40B4-BE49-F238E27FC236}">
                    <a16:creationId xmlns:a16="http://schemas.microsoft.com/office/drawing/2014/main" id="{81969707-438A-4CAE-8377-45979D9210AE}"/>
                  </a:ext>
                </a:extLst>
              </p:cNvPr>
              <p:cNvCxnSpPr>
                <a:cxnSpLocks/>
                <a:stCxn id="15" idx="0"/>
              </p:cNvCxnSpPr>
              <p:nvPr/>
            </p:nvCxnSpPr>
            <p:spPr>
              <a:xfrm flipV="1">
                <a:off x="5021236" y="2114580"/>
                <a:ext cx="0"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0DC13F6-6611-4089-AB58-6974DA917B16}"/>
                  </a:ext>
                </a:extLst>
              </p:cNvPr>
              <p:cNvSpPr txBox="1"/>
              <p:nvPr/>
            </p:nvSpPr>
            <p:spPr>
              <a:xfrm>
                <a:off x="4483893" y="1007952"/>
                <a:ext cx="1092200" cy="307777"/>
              </a:xfrm>
              <a:prstGeom prst="rect">
                <a:avLst/>
              </a:prstGeom>
              <a:noFill/>
            </p:spPr>
            <p:txBody>
              <a:bodyPr wrap="square">
                <a:spAutoFit/>
              </a:bodyPr>
              <a:lstStyle/>
              <a:p>
                <a:pPr algn="ctr"/>
                <a:r>
                  <a:rPr lang="ru-RU" i="0" dirty="0">
                    <a:solidFill>
                      <a:srgbClr val="666666"/>
                    </a:solidFill>
                    <a:effectLst/>
                    <a:latin typeface="+mn-lt"/>
                  </a:rPr>
                  <a:t>операнд</a:t>
                </a:r>
                <a:endParaRPr lang="ru-RU" dirty="0">
                  <a:latin typeface="+mn-lt"/>
                </a:endParaRPr>
              </a:p>
            </p:txBody>
          </p:sp>
          <p:cxnSp>
            <p:nvCxnSpPr>
              <p:cNvPr id="20" name="Соединитель: изогнутый 19">
                <a:extLst>
                  <a:ext uri="{FF2B5EF4-FFF2-40B4-BE49-F238E27FC236}">
                    <a16:creationId xmlns:a16="http://schemas.microsoft.com/office/drawing/2014/main" id="{C7E30A13-5E89-4B6A-A808-06E638F035E9}"/>
                  </a:ext>
                </a:extLst>
              </p:cNvPr>
              <p:cNvCxnSpPr>
                <a:cxnSpLocks/>
                <a:stCxn id="24" idx="1"/>
              </p:cNvCxnSpPr>
              <p:nvPr/>
            </p:nvCxnSpPr>
            <p:spPr>
              <a:xfrm rot="10800000" flipH="1" flipV="1">
                <a:off x="4483892" y="1161841"/>
                <a:ext cx="230937" cy="652992"/>
              </a:xfrm>
              <a:prstGeom prst="curvedConnector4">
                <a:avLst>
                  <a:gd name="adj1" fmla="val -98988"/>
                  <a:gd name="adj2" fmla="val 617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Соединитель: изогнутый 21">
                <a:extLst>
                  <a:ext uri="{FF2B5EF4-FFF2-40B4-BE49-F238E27FC236}">
                    <a16:creationId xmlns:a16="http://schemas.microsoft.com/office/drawing/2014/main" id="{CC05045F-B562-4C17-BD2D-D5288DDC4DCF}"/>
                  </a:ext>
                </a:extLst>
              </p:cNvPr>
              <p:cNvCxnSpPr>
                <a:stCxn id="24" idx="3"/>
              </p:cNvCxnSpPr>
              <p:nvPr/>
            </p:nvCxnSpPr>
            <p:spPr>
              <a:xfrm flipH="1">
                <a:off x="5268119" y="1161841"/>
                <a:ext cx="307974" cy="652992"/>
              </a:xfrm>
              <a:prstGeom prst="curvedConnector4">
                <a:avLst>
                  <a:gd name="adj1" fmla="val -74227"/>
                  <a:gd name="adj2" fmla="val 6178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C7C021-87A5-420A-9DC1-9EB64BEC7E3E}"/>
                  </a:ext>
                </a:extLst>
              </p:cNvPr>
              <p:cNvSpPr txBox="1"/>
              <p:nvPr/>
            </p:nvSpPr>
            <p:spPr>
              <a:xfrm>
                <a:off x="2290056" y="1759315"/>
                <a:ext cx="1028626" cy="307777"/>
              </a:xfrm>
              <a:prstGeom prst="rect">
                <a:avLst/>
              </a:prstGeom>
              <a:noFill/>
            </p:spPr>
            <p:txBody>
              <a:bodyPr wrap="square">
                <a:spAutoFit/>
              </a:bodyPr>
              <a:lstStyle/>
              <a:p>
                <a:r>
                  <a:rPr lang="ru-RU" i="0" dirty="0">
                    <a:solidFill>
                      <a:srgbClr val="666666"/>
                    </a:solidFill>
                    <a:effectLst/>
                    <a:latin typeface="+mn-lt"/>
                  </a:rPr>
                  <a:t>Результат</a:t>
                </a:r>
                <a:endParaRPr lang="ru-RU" dirty="0">
                  <a:latin typeface="+mn-lt"/>
                </a:endParaRPr>
              </a:p>
            </p:txBody>
          </p:sp>
          <p:cxnSp>
            <p:nvCxnSpPr>
              <p:cNvPr id="26" name="Прямая со стрелкой 25">
                <a:extLst>
                  <a:ext uri="{FF2B5EF4-FFF2-40B4-BE49-F238E27FC236}">
                    <a16:creationId xmlns:a16="http://schemas.microsoft.com/office/drawing/2014/main" id="{57605073-BE77-4D72-B5AD-2B7D5D90D6DC}"/>
                  </a:ext>
                </a:extLst>
              </p:cNvPr>
              <p:cNvCxnSpPr>
                <a:cxnSpLocks/>
                <a:stCxn id="30" idx="3"/>
                <a:endCxn id="11" idx="1"/>
              </p:cNvCxnSpPr>
              <p:nvPr/>
            </p:nvCxnSpPr>
            <p:spPr>
              <a:xfrm>
                <a:off x="3318682" y="1913204"/>
                <a:ext cx="347565" cy="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E09F06AE-FD0E-4752-8073-565429E48436}"/>
              </a:ext>
            </a:extLst>
          </p:cNvPr>
          <p:cNvSpPr txBox="1"/>
          <p:nvPr/>
        </p:nvSpPr>
        <p:spPr>
          <a:xfrm>
            <a:off x="394950" y="1621856"/>
            <a:ext cx="4819876" cy="2062103"/>
          </a:xfrm>
          <a:prstGeom prst="rect">
            <a:avLst/>
          </a:prstGeom>
          <a:noFill/>
        </p:spPr>
        <p:txBody>
          <a:bodyPr wrap="square">
            <a:spAutoFit/>
          </a:bodyPr>
          <a:lstStyle/>
          <a:p>
            <a:r>
              <a:rPr lang="ru-RU" sz="1600" b="1" i="0" dirty="0">
                <a:solidFill>
                  <a:schemeClr val="tx1"/>
                </a:solidFill>
                <a:effectLst/>
                <a:latin typeface="+mn-lt"/>
                <a:hlinkClick r:id="rId6"/>
              </a:rPr>
              <a:t>Основные виды операторов</a:t>
            </a:r>
            <a:r>
              <a:rPr lang="ru-RU" sz="1600" b="1" dirty="0">
                <a:solidFill>
                  <a:schemeClr val="tx1"/>
                </a:solidFill>
                <a:latin typeface="+mn-lt"/>
              </a:rPr>
              <a:t>(</a:t>
            </a:r>
            <a:r>
              <a:rPr lang="ru-RU" sz="1600" b="1" dirty="0">
                <a:solidFill>
                  <a:schemeClr val="tx1"/>
                </a:solidFill>
                <a:latin typeface="+mn-lt"/>
                <a:hlinkClick r:id="rId7"/>
              </a:rPr>
              <a:t>подробней</a:t>
            </a:r>
            <a:r>
              <a:rPr lang="ru-RU" sz="1600" b="1" dirty="0">
                <a:solidFill>
                  <a:schemeClr val="tx1"/>
                </a:solidFill>
                <a:latin typeface="+mn-lt"/>
              </a:rPr>
              <a:t>)</a:t>
            </a:r>
            <a:r>
              <a:rPr lang="en-US" sz="1600" b="1" dirty="0">
                <a:solidFill>
                  <a:schemeClr val="tx1"/>
                </a:solidFill>
                <a:latin typeface="+mn-lt"/>
              </a:rPr>
              <a:t>:</a:t>
            </a:r>
          </a:p>
          <a:p>
            <a:endParaRPr lang="en-US" sz="1600" b="1" dirty="0">
              <a:solidFill>
                <a:schemeClr val="tx1"/>
              </a:solidFill>
              <a:latin typeface="+mn-lt"/>
            </a:endParaRPr>
          </a:p>
          <a:p>
            <a:pPr marL="342900" indent="-342900">
              <a:buFont typeface="+mj-lt"/>
              <a:buAutoNum type="arabicPeriod"/>
            </a:pPr>
            <a:r>
              <a:rPr lang="ru-RU" sz="1600" dirty="0">
                <a:solidFill>
                  <a:schemeClr val="tx1"/>
                </a:solidFill>
                <a:latin typeface="+mn-lt"/>
              </a:rPr>
              <a:t>Арифметические</a:t>
            </a:r>
            <a:r>
              <a:rPr lang="en-US" sz="1600" dirty="0">
                <a:solidFill>
                  <a:schemeClr val="tx1"/>
                </a:solidFill>
                <a:latin typeface="+mn-lt"/>
              </a:rPr>
              <a:t> (+, ++, -, --, /, *, %, **)</a:t>
            </a:r>
          </a:p>
          <a:p>
            <a:pPr marL="342900" indent="-342900">
              <a:buFont typeface="+mj-lt"/>
              <a:buAutoNum type="arabicPeriod"/>
            </a:pPr>
            <a:r>
              <a:rPr lang="ru-RU" sz="1600" dirty="0">
                <a:solidFill>
                  <a:schemeClr val="tx1"/>
                </a:solidFill>
                <a:latin typeface="+mn-lt"/>
              </a:rPr>
              <a:t>Унарные (</a:t>
            </a:r>
            <a:r>
              <a:rPr lang="en-US" sz="1600" dirty="0">
                <a:solidFill>
                  <a:schemeClr val="tx1"/>
                </a:solidFill>
                <a:latin typeface="+mn-lt"/>
                <a:hlinkClick r:id="rId8"/>
              </a:rPr>
              <a:t>delete</a:t>
            </a:r>
            <a:r>
              <a:rPr lang="en-US" sz="1600" dirty="0">
                <a:solidFill>
                  <a:schemeClr val="tx1"/>
                </a:solidFill>
                <a:latin typeface="+mn-lt"/>
              </a:rPr>
              <a:t>, </a:t>
            </a:r>
            <a:r>
              <a:rPr lang="en-US" sz="1600" i="0" dirty="0">
                <a:solidFill>
                  <a:schemeClr val="tx1"/>
                </a:solidFill>
                <a:effectLst/>
                <a:latin typeface="+mn-lt"/>
                <a:hlinkClick r:id="rId9"/>
              </a:rPr>
              <a:t>typeof</a:t>
            </a:r>
            <a:r>
              <a:rPr lang="en-US" sz="1600" dirty="0">
                <a:solidFill>
                  <a:schemeClr val="tx1"/>
                </a:solidFill>
                <a:latin typeface="+mn-lt"/>
              </a:rPr>
              <a:t>, +, -, !</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rPr>
              <a:t>Реляционные </a:t>
            </a:r>
            <a:r>
              <a:rPr lang="en-US" sz="1600" dirty="0">
                <a:solidFill>
                  <a:schemeClr val="tx1"/>
                </a:solidFill>
                <a:latin typeface="+mn-lt"/>
              </a:rPr>
              <a:t>(&lt;, &lt;=, &gt;, &gt;=, </a:t>
            </a:r>
            <a:r>
              <a:rPr lang="en-US" sz="1600" i="0" dirty="0">
                <a:solidFill>
                  <a:schemeClr val="tx1"/>
                </a:solidFill>
                <a:effectLst/>
                <a:latin typeface="+mn-lt"/>
                <a:hlinkClick r:id="rId10"/>
              </a:rPr>
              <a:t>instanceof</a:t>
            </a:r>
            <a:r>
              <a:rPr lang="en-US" sz="1600" dirty="0">
                <a:solidFill>
                  <a:schemeClr val="tx1"/>
                </a:solidFill>
                <a:latin typeface="+mn-lt"/>
              </a:rPr>
              <a:t>, </a:t>
            </a:r>
            <a:r>
              <a:rPr lang="en-US" sz="1600" dirty="0">
                <a:solidFill>
                  <a:schemeClr val="tx1"/>
                </a:solidFill>
                <a:latin typeface="+mn-lt"/>
                <a:hlinkClick r:id="rId10"/>
              </a:rPr>
              <a:t>in</a:t>
            </a:r>
            <a:r>
              <a:rPr lang="en-US" sz="1600" dirty="0">
                <a:solidFill>
                  <a:schemeClr val="tx1"/>
                </a:solidFill>
                <a:latin typeface="+mn-lt"/>
              </a:rPr>
              <a:t>)</a:t>
            </a:r>
          </a:p>
          <a:p>
            <a:pPr marL="342900" indent="-342900">
              <a:buFont typeface="+mj-lt"/>
              <a:buAutoNum type="arabicPeriod"/>
            </a:pPr>
            <a:r>
              <a:rPr lang="ru-RU" sz="1600" dirty="0">
                <a:solidFill>
                  <a:schemeClr val="tx1"/>
                </a:solidFill>
                <a:latin typeface="+mn-lt"/>
              </a:rPr>
              <a:t>Равенства (==,</a:t>
            </a:r>
            <a:r>
              <a:rPr lang="en-US" sz="1600" dirty="0">
                <a:solidFill>
                  <a:schemeClr val="tx1"/>
                </a:solidFill>
                <a:latin typeface="+mn-lt"/>
              </a:rPr>
              <a:t> !=, ===, !==</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hlinkClick r:id="rId11"/>
              </a:rPr>
              <a:t>Логические</a:t>
            </a:r>
            <a:r>
              <a:rPr lang="ru-RU" sz="1600" dirty="0">
                <a:solidFill>
                  <a:schemeClr val="tx1"/>
                </a:solidFill>
                <a:latin typeface="+mn-lt"/>
              </a:rPr>
              <a:t> (</a:t>
            </a:r>
            <a:r>
              <a:rPr lang="en-US" sz="1600" dirty="0">
                <a:solidFill>
                  <a:schemeClr val="tx1"/>
                </a:solidFill>
                <a:latin typeface="+mn-lt"/>
              </a:rPr>
              <a:t>&amp;&amp;, ||, </a:t>
            </a:r>
            <a:r>
              <a:rPr lang="en-US" sz="1600" dirty="0">
                <a:solidFill>
                  <a:schemeClr val="tx1"/>
                </a:solidFill>
                <a:latin typeface="+mn-lt"/>
                <a:hlinkClick r:id="rId12"/>
              </a:rPr>
              <a:t>??</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rPr>
              <a:t>Присваивания (</a:t>
            </a:r>
            <a:r>
              <a:rPr lang="en-US" sz="1600" dirty="0">
                <a:solidFill>
                  <a:schemeClr val="tx1"/>
                </a:solidFill>
                <a:latin typeface="+mn-lt"/>
              </a:rPr>
              <a:t>=, +=, -=, %= …</a:t>
            </a:r>
            <a:r>
              <a:rPr lang="ru-RU" sz="1600" dirty="0">
                <a:solidFill>
                  <a:schemeClr val="tx1"/>
                </a:solidFill>
                <a:latin typeface="+mn-lt"/>
              </a:rPr>
              <a:t>)</a:t>
            </a:r>
            <a:endParaRPr lang="en-US" sz="1600" dirty="0">
              <a:solidFill>
                <a:schemeClr val="tx1"/>
              </a:solidFill>
              <a:latin typeface="+mn-lt"/>
            </a:endParaRPr>
          </a:p>
        </p:txBody>
      </p:sp>
      <p:sp>
        <p:nvSpPr>
          <p:cNvPr id="53" name="TextBox 52">
            <a:extLst>
              <a:ext uri="{FF2B5EF4-FFF2-40B4-BE49-F238E27FC236}">
                <a16:creationId xmlns:a16="http://schemas.microsoft.com/office/drawing/2014/main" id="{568EA213-73C5-4C16-BA17-57DBBA35241F}"/>
              </a:ext>
            </a:extLst>
          </p:cNvPr>
          <p:cNvSpPr txBox="1"/>
          <p:nvPr/>
        </p:nvSpPr>
        <p:spPr>
          <a:xfrm>
            <a:off x="1538578" y="4191985"/>
            <a:ext cx="3611218" cy="2062103"/>
          </a:xfrm>
          <a:prstGeom prst="rect">
            <a:avLst/>
          </a:prstGeom>
          <a:noFill/>
        </p:spPr>
        <p:txBody>
          <a:bodyPr wrap="square">
            <a:spAutoFit/>
          </a:bodyPr>
          <a:lstStyle/>
          <a:p>
            <a:pPr algn="ctr"/>
            <a:r>
              <a:rPr lang="ru-RU" sz="1600" i="0" dirty="0">
                <a:solidFill>
                  <a:schemeClr val="tx1"/>
                </a:solidFill>
                <a:effectLst/>
                <a:latin typeface="+mn-lt"/>
              </a:rPr>
              <a:t>Менее заметные</a:t>
            </a:r>
          </a:p>
          <a:p>
            <a:pPr algn="ctr"/>
            <a:r>
              <a:rPr lang="ru-RU" sz="1600" i="0" dirty="0">
                <a:solidFill>
                  <a:schemeClr val="tx1"/>
                </a:solidFill>
                <a:effectLst/>
                <a:latin typeface="+mn-lt"/>
              </a:rPr>
              <a:t> </a:t>
            </a:r>
            <a:r>
              <a:rPr lang="ru-RU" sz="1600" dirty="0">
                <a:solidFill>
                  <a:srgbClr val="C00000"/>
                </a:solidFill>
                <a:latin typeface="+mn-lt"/>
              </a:rPr>
              <a:t>НО</a:t>
            </a:r>
          </a:p>
          <a:p>
            <a:pPr algn="ctr"/>
            <a:r>
              <a:rPr lang="ru-RU" sz="1600" i="0" dirty="0">
                <a:solidFill>
                  <a:schemeClr val="tx1"/>
                </a:solidFill>
                <a:effectLst/>
                <a:latin typeface="+mn-lt"/>
              </a:rPr>
              <a:t> часто используемые</a:t>
            </a:r>
            <a:r>
              <a:rPr lang="en-US" sz="1600" dirty="0">
                <a:solidFill>
                  <a:schemeClr val="tx1"/>
                </a:solidFill>
                <a:latin typeface="+mn-lt"/>
              </a:rPr>
              <a:t>:</a:t>
            </a:r>
            <a:endParaRPr lang="ru-RU" sz="1600" dirty="0">
              <a:solidFill>
                <a:schemeClr val="tx1"/>
              </a:solidFill>
              <a:latin typeface="+mn-lt"/>
            </a:endParaRPr>
          </a:p>
          <a:p>
            <a:endParaRPr lang="ru-RU" sz="1600" dirty="0">
              <a:solidFill>
                <a:schemeClr val="tx1"/>
              </a:solidFill>
              <a:latin typeface="+mn-lt"/>
            </a:endParaRPr>
          </a:p>
          <a:p>
            <a:pPr marL="228600" indent="-228600">
              <a:buFont typeface="+mj-lt"/>
              <a:buAutoNum type="arabicPeriod"/>
            </a:pPr>
            <a:r>
              <a:rPr lang="ru-RU" sz="1600" i="0" dirty="0">
                <a:solidFill>
                  <a:srgbClr val="000000"/>
                </a:solidFill>
                <a:effectLst/>
                <a:latin typeface="+mn-lt"/>
              </a:rPr>
              <a:t>Оператор вызова «()»</a:t>
            </a:r>
          </a:p>
          <a:p>
            <a:pPr marL="228600" indent="-228600">
              <a:buFont typeface="+mj-lt"/>
              <a:buAutoNum type="arabicPeriod"/>
            </a:pPr>
            <a:r>
              <a:rPr lang="ru-RU" sz="1600" i="0" dirty="0">
                <a:solidFill>
                  <a:srgbClr val="000000"/>
                </a:solidFill>
                <a:effectLst/>
                <a:latin typeface="+mn-lt"/>
                <a:hlinkClick r:id="rId13"/>
              </a:rPr>
              <a:t>Операторы доступа</a:t>
            </a:r>
            <a:r>
              <a:rPr lang="ru-RU" sz="1600" i="0" dirty="0">
                <a:solidFill>
                  <a:srgbClr val="000000"/>
                </a:solidFill>
                <a:effectLst/>
                <a:latin typeface="+mn-lt"/>
              </a:rPr>
              <a:t> «.» и «</a:t>
            </a:r>
            <a:r>
              <a:rPr lang="en-US" sz="1600" i="0" dirty="0">
                <a:solidFill>
                  <a:srgbClr val="000000"/>
                </a:solidFill>
                <a:effectLst/>
                <a:latin typeface="+mn-lt"/>
              </a:rPr>
              <a:t>[ ]</a:t>
            </a:r>
            <a:r>
              <a:rPr lang="ru-RU" sz="1600" i="0" dirty="0">
                <a:solidFill>
                  <a:srgbClr val="000000"/>
                </a:solidFill>
                <a:effectLst/>
                <a:latin typeface="+mn-lt"/>
              </a:rPr>
              <a:t>»</a:t>
            </a:r>
          </a:p>
          <a:p>
            <a:pPr marL="228600" indent="-228600">
              <a:buFont typeface="+mj-lt"/>
              <a:buAutoNum type="arabicPeriod"/>
            </a:pPr>
            <a:r>
              <a:rPr lang="ru-RU" sz="1600" dirty="0">
                <a:solidFill>
                  <a:srgbClr val="1B1B1B"/>
                </a:solidFill>
                <a:effectLst/>
                <a:latin typeface="+mn-lt"/>
                <a:hlinkClick r:id="rId14"/>
              </a:rPr>
              <a:t>Оператор Запятая</a:t>
            </a:r>
            <a:r>
              <a:rPr lang="ru-RU" sz="1600" i="0" dirty="0">
                <a:solidFill>
                  <a:srgbClr val="000000"/>
                </a:solidFill>
                <a:effectLst/>
                <a:latin typeface="+mn-lt"/>
              </a:rPr>
              <a:t> «</a:t>
            </a:r>
            <a:r>
              <a:rPr lang="ru-RU" sz="1600" dirty="0">
                <a:solidFill>
                  <a:schemeClr val="tx1"/>
                </a:solidFill>
                <a:latin typeface="+mn-lt"/>
              </a:rPr>
              <a:t>,</a:t>
            </a:r>
            <a:r>
              <a:rPr lang="ru-RU" sz="1600" i="0" dirty="0">
                <a:solidFill>
                  <a:srgbClr val="000000"/>
                </a:solidFill>
                <a:effectLst/>
                <a:latin typeface="+mn-lt"/>
              </a:rPr>
              <a:t>»</a:t>
            </a:r>
          </a:p>
          <a:p>
            <a:pPr marL="228600" indent="-228600">
              <a:buFont typeface="+mj-lt"/>
              <a:buAutoNum type="arabicPeriod"/>
            </a:pPr>
            <a:r>
              <a:rPr lang="ru-RU" sz="1600" i="0" dirty="0">
                <a:solidFill>
                  <a:srgbClr val="000000"/>
                </a:solidFill>
                <a:effectLst/>
                <a:latin typeface="+mn-lt"/>
                <a:hlinkClick r:id="rId15"/>
              </a:rPr>
              <a:t>Оператор </a:t>
            </a:r>
            <a:r>
              <a:rPr lang="en-US" sz="1600" i="0" dirty="0">
                <a:solidFill>
                  <a:srgbClr val="000000"/>
                </a:solidFill>
                <a:effectLst/>
                <a:latin typeface="+mn-lt"/>
                <a:hlinkClick r:id="rId15"/>
              </a:rPr>
              <a:t>New</a:t>
            </a:r>
            <a:r>
              <a:rPr lang="en-US" sz="1600" i="0" dirty="0">
                <a:solidFill>
                  <a:srgbClr val="000000"/>
                </a:solidFill>
                <a:effectLst/>
                <a:latin typeface="+mn-lt"/>
              </a:rPr>
              <a:t> </a:t>
            </a:r>
            <a:r>
              <a:rPr lang="ru-RU" sz="1600" i="0" dirty="0">
                <a:solidFill>
                  <a:srgbClr val="000000"/>
                </a:solidFill>
                <a:effectLst/>
                <a:latin typeface="+mn-lt"/>
              </a:rPr>
              <a:t>«</a:t>
            </a:r>
            <a:r>
              <a:rPr lang="en-US" sz="1600" i="0" dirty="0">
                <a:solidFill>
                  <a:srgbClr val="000000"/>
                </a:solidFill>
                <a:effectLst/>
                <a:latin typeface="+mn-lt"/>
              </a:rPr>
              <a:t>new Car</a:t>
            </a:r>
            <a:r>
              <a:rPr lang="ru-RU" sz="1600" i="0" dirty="0">
                <a:solidFill>
                  <a:srgbClr val="000000"/>
                </a:solidFill>
                <a:effectLst/>
                <a:latin typeface="+mn-lt"/>
              </a:rPr>
              <a:t>()»</a:t>
            </a:r>
            <a:endParaRPr lang="ru-RU" sz="1600" dirty="0">
              <a:solidFill>
                <a:schemeClr val="tx1"/>
              </a:solidFill>
              <a:effectLst/>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14"/>
          <p:cNvSpPr txBox="1"/>
          <p:nvPr/>
        </p:nvSpPr>
        <p:spPr>
          <a:xfrm>
            <a:off x="523240" y="538615"/>
            <a:ext cx="5572760"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5A558D"/>
                </a:solidFill>
                <a:latin typeface="+mn-lt"/>
                <a:ea typeface="Playfair Display"/>
                <a:cs typeface="Playfair Display"/>
                <a:sym typeface="Playfair Display"/>
              </a:rPr>
              <a:t>Условное ветвление</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pic>
        <p:nvPicPr>
          <p:cNvPr id="3" name="Рисунок 2">
            <a:extLst>
              <a:ext uri="{FF2B5EF4-FFF2-40B4-BE49-F238E27FC236}">
                <a16:creationId xmlns:a16="http://schemas.microsoft.com/office/drawing/2014/main" id="{F24EC4DA-4586-46CD-8992-0CCE08E08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833" y="2438844"/>
            <a:ext cx="5797883" cy="3061282"/>
          </a:xfrm>
          <a:prstGeom prst="rect">
            <a:avLst/>
          </a:prstGeom>
        </p:spPr>
      </p:pic>
      <p:sp>
        <p:nvSpPr>
          <p:cNvPr id="6" name="TextBox 5">
            <a:extLst>
              <a:ext uri="{FF2B5EF4-FFF2-40B4-BE49-F238E27FC236}">
                <a16:creationId xmlns:a16="http://schemas.microsoft.com/office/drawing/2014/main" id="{98C193B3-1885-42AD-B86B-184ED22B0A3C}"/>
              </a:ext>
            </a:extLst>
          </p:cNvPr>
          <p:cNvSpPr txBox="1"/>
          <p:nvPr/>
        </p:nvSpPr>
        <p:spPr>
          <a:xfrm>
            <a:off x="2730499" y="1911589"/>
            <a:ext cx="1860550" cy="400110"/>
          </a:xfrm>
          <a:prstGeom prst="rect">
            <a:avLst/>
          </a:prstGeom>
          <a:noFill/>
        </p:spPr>
        <p:txBody>
          <a:bodyPr wrap="square">
            <a:spAutoFit/>
          </a:bodyPr>
          <a:lstStyle/>
          <a:p>
            <a:pPr algn="ctr"/>
            <a:r>
              <a:rPr lang="en-US" sz="2000" dirty="0">
                <a:solidFill>
                  <a:schemeClr val="tx1">
                    <a:lumMod val="65000"/>
                    <a:lumOff val="35000"/>
                  </a:schemeClr>
                </a:solidFill>
                <a:effectLst/>
                <a:latin typeface="+mn-lt"/>
                <a:hlinkClick r:id="rId6"/>
              </a:rPr>
              <a:t>?</a:t>
            </a:r>
            <a:r>
              <a:rPr lang="ru-RU" sz="2000" dirty="0">
                <a:solidFill>
                  <a:schemeClr val="tx1">
                    <a:lumMod val="65000"/>
                    <a:lumOff val="35000"/>
                  </a:schemeClr>
                </a:solidFill>
                <a:latin typeface="+mn-lt"/>
              </a:rPr>
              <a:t>, </a:t>
            </a:r>
            <a:r>
              <a:rPr lang="en-US" sz="2000" dirty="0">
                <a:solidFill>
                  <a:schemeClr val="tx1">
                    <a:lumMod val="65000"/>
                    <a:lumOff val="35000"/>
                  </a:schemeClr>
                </a:solidFill>
                <a:latin typeface="+mn-lt"/>
              </a:rPr>
              <a:t> </a:t>
            </a:r>
            <a:r>
              <a:rPr lang="en-US" sz="2000" dirty="0">
                <a:solidFill>
                  <a:schemeClr val="tx1">
                    <a:lumMod val="65000"/>
                    <a:lumOff val="35000"/>
                  </a:schemeClr>
                </a:solidFill>
                <a:effectLst/>
                <a:latin typeface="+mn-lt"/>
                <a:hlinkClick r:id="rId7"/>
              </a:rPr>
              <a:t>if</a:t>
            </a:r>
            <a:r>
              <a:rPr lang="ru-RU" sz="2000" dirty="0">
                <a:solidFill>
                  <a:schemeClr val="tx1">
                    <a:lumMod val="65000"/>
                    <a:lumOff val="35000"/>
                  </a:schemeClr>
                </a:solidFill>
                <a:effectLst/>
                <a:latin typeface="+mn-lt"/>
              </a:rPr>
              <a:t>, </a:t>
            </a:r>
            <a:r>
              <a:rPr lang="en-US" sz="2000" i="0" dirty="0">
                <a:solidFill>
                  <a:schemeClr val="tx1">
                    <a:lumMod val="65000"/>
                    <a:lumOff val="35000"/>
                  </a:schemeClr>
                </a:solidFill>
                <a:effectLst/>
                <a:latin typeface="+mn-lt"/>
                <a:hlinkClick r:id="rId8"/>
              </a:rPr>
              <a:t>switch</a:t>
            </a:r>
            <a:endParaRPr lang="ru-RU"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1095</Words>
  <Application>Microsoft Office PowerPoint</Application>
  <PresentationFormat>Широкоэкранный</PresentationFormat>
  <Paragraphs>199</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51</cp:revision>
  <dcterms:modified xsi:type="dcterms:W3CDTF">2021-11-03T21:23:17Z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